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59"/>
  </p:notesMasterIdLst>
  <p:handoutMasterIdLst>
    <p:handoutMasterId r:id="rId60"/>
  </p:handoutMasterIdLst>
  <p:sldIdLst>
    <p:sldId id="282" r:id="rId2"/>
    <p:sldId id="256" r:id="rId3"/>
    <p:sldId id="299" r:id="rId4"/>
    <p:sldId id="301" r:id="rId5"/>
    <p:sldId id="339" r:id="rId6"/>
    <p:sldId id="341" r:id="rId7"/>
    <p:sldId id="342" r:id="rId8"/>
    <p:sldId id="283" r:id="rId9"/>
    <p:sldId id="292" r:id="rId10"/>
    <p:sldId id="300" r:id="rId11"/>
    <p:sldId id="343" r:id="rId12"/>
    <p:sldId id="302" r:id="rId13"/>
    <p:sldId id="305" r:id="rId14"/>
    <p:sldId id="311" r:id="rId15"/>
    <p:sldId id="306" r:id="rId16"/>
    <p:sldId id="312" r:id="rId17"/>
    <p:sldId id="307" r:id="rId18"/>
    <p:sldId id="308" r:id="rId19"/>
    <p:sldId id="309" r:id="rId20"/>
    <p:sldId id="304" r:id="rId21"/>
    <p:sldId id="310" r:id="rId22"/>
    <p:sldId id="340" r:id="rId23"/>
    <p:sldId id="303" r:id="rId24"/>
    <p:sldId id="325" r:id="rId25"/>
    <p:sldId id="314" r:id="rId26"/>
    <p:sldId id="334" r:id="rId27"/>
    <p:sldId id="293" r:id="rId28"/>
    <p:sldId id="291" r:id="rId29"/>
    <p:sldId id="297" r:id="rId30"/>
    <p:sldId id="344" r:id="rId31"/>
    <p:sldId id="345" r:id="rId32"/>
    <p:sldId id="284" r:id="rId33"/>
    <p:sldId id="315" r:id="rId34"/>
    <p:sldId id="332" r:id="rId35"/>
    <p:sldId id="316" r:id="rId36"/>
    <p:sldId id="317" r:id="rId37"/>
    <p:sldId id="318" r:id="rId38"/>
    <p:sldId id="319" r:id="rId39"/>
    <p:sldId id="320" r:id="rId40"/>
    <p:sldId id="321" r:id="rId41"/>
    <p:sldId id="322" r:id="rId42"/>
    <p:sldId id="323" r:id="rId43"/>
    <p:sldId id="294" r:id="rId44"/>
    <p:sldId id="324" r:id="rId45"/>
    <p:sldId id="329" r:id="rId46"/>
    <p:sldId id="326" r:id="rId47"/>
    <p:sldId id="327" r:id="rId48"/>
    <p:sldId id="328" r:id="rId49"/>
    <p:sldId id="330" r:id="rId50"/>
    <p:sldId id="331" r:id="rId51"/>
    <p:sldId id="333" r:id="rId52"/>
    <p:sldId id="295" r:id="rId53"/>
    <p:sldId id="335" r:id="rId54"/>
    <p:sldId id="336" r:id="rId55"/>
    <p:sldId id="338" r:id="rId56"/>
    <p:sldId id="337" r:id="rId57"/>
    <p:sldId id="29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p:normalViewPr>
    <p:restoredLeft sz="20439" autoAdjust="0"/>
    <p:restoredTop sz="91507" autoAdjust="0"/>
  </p:normalViewPr>
  <p:slideViewPr>
    <p:cSldViewPr snapToGrid="0">
      <p:cViewPr>
        <p:scale>
          <a:sx n="100" d="100"/>
          <a:sy n="100" d="100"/>
        </p:scale>
        <p:origin x="1232" y="51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80719887035431"/>
          <c:y val="1.5397409250419629E-2"/>
          <c:w val="0.91648165042646179"/>
          <c:h val="0.68095088769437528"/>
        </c:manualLayout>
      </c:layout>
      <c:barChart>
        <c:barDir val="col"/>
        <c:grouping val="clustered"/>
        <c:varyColors val="0"/>
        <c:ser>
          <c:idx val="0"/>
          <c:order val="0"/>
          <c:tx>
            <c:strRef>
              <c:f>Sheet1!$B$1</c:f>
              <c:strCache>
                <c:ptCount val="1"/>
                <c:pt idx="0">
                  <c:v>Matthew</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B061-4A50-A0F1-15FF7862FAD3}"/>
              </c:ext>
            </c:extLst>
          </c:dPt>
          <c:dPt>
            <c:idx val="3"/>
            <c:invertIfNegative val="0"/>
            <c:bubble3D val="0"/>
            <c:extLst>
              <c:ext xmlns:c16="http://schemas.microsoft.com/office/drawing/2014/chart" uri="{C3380CC4-5D6E-409C-BE32-E72D297353CC}">
                <c16:uniqueId val="{00000003-B061-4A50-A0F1-15FF7862FAD3}"/>
              </c:ext>
            </c:extLst>
          </c:dPt>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64.400000000000006</c:v>
                </c:pt>
                <c:pt idx="1">
                  <c:v>57.7</c:v>
                </c:pt>
                <c:pt idx="2">
                  <c:v>87.6</c:v>
                </c:pt>
                <c:pt idx="3">
                  <c:v>110.2</c:v>
                </c:pt>
                <c:pt idx="4">
                  <c:v>138.5</c:v>
                </c:pt>
                <c:pt idx="5" formatCode="#,##0.0">
                  <c:v>90.6</c:v>
                </c:pt>
              </c:numCache>
            </c:numRef>
          </c:val>
          <c:extLst>
            <c:ext xmlns:c16="http://schemas.microsoft.com/office/drawing/2014/chart" uri="{C3380CC4-5D6E-409C-BE32-E72D297353CC}">
              <c16:uniqueId val="{00000006-B061-4A50-A0F1-15FF7862FAD3}"/>
            </c:ext>
          </c:extLst>
        </c:ser>
        <c:ser>
          <c:idx val="1"/>
          <c:order val="1"/>
          <c:tx>
            <c:v>Mark</c:v>
          </c:tx>
          <c:spPr>
            <a:solidFill>
              <a:schemeClr val="accent2"/>
            </a:solidFill>
            <a:ln>
              <a:noFill/>
            </a:ln>
            <a:effectLst/>
          </c:spPr>
          <c:invertIfNegative val="0"/>
          <c:cat>
            <c:numRef>
              <c:f>Sheet1!$A$2:$A$7</c:f>
              <c:numCache>
                <c:formatCode>General</c:formatCode>
                <c:ptCount val="6"/>
                <c:pt idx="0">
                  <c:v>2019</c:v>
                </c:pt>
                <c:pt idx="1">
                  <c:v>2020</c:v>
                </c:pt>
                <c:pt idx="2">
                  <c:v>2021</c:v>
                </c:pt>
                <c:pt idx="3">
                  <c:v>2022</c:v>
                </c:pt>
                <c:pt idx="4">
                  <c:v>2023</c:v>
                </c:pt>
                <c:pt idx="5">
                  <c:v>2024</c:v>
                </c:pt>
              </c:numCache>
            </c:numRef>
          </c:cat>
          <c:val>
            <c:numRef>
              <c:f>Sheet1!$C$2:$C$7</c:f>
              <c:numCache>
                <c:formatCode>General</c:formatCode>
                <c:ptCount val="6"/>
                <c:pt idx="0">
                  <c:v>85.2</c:v>
                </c:pt>
                <c:pt idx="1">
                  <c:v>28.8</c:v>
                </c:pt>
                <c:pt idx="2">
                  <c:v>67.2</c:v>
                </c:pt>
                <c:pt idx="3">
                  <c:v>177.5</c:v>
                </c:pt>
                <c:pt idx="4">
                  <c:v>95.4</c:v>
                </c:pt>
                <c:pt idx="5">
                  <c:v>76.900000000000006</c:v>
                </c:pt>
              </c:numCache>
            </c:numRef>
          </c:val>
          <c:extLst>
            <c:ext xmlns:c16="http://schemas.microsoft.com/office/drawing/2014/chart" uri="{C3380CC4-5D6E-409C-BE32-E72D297353CC}">
              <c16:uniqueId val="{00000006-D110-4F39-B7AE-49430CD672B4}"/>
            </c:ext>
          </c:extLst>
        </c:ser>
        <c:ser>
          <c:idx val="2"/>
          <c:order val="2"/>
          <c:tx>
            <c:strRef>
              <c:f>Sheet1!$D$1</c:f>
              <c:strCache>
                <c:ptCount val="1"/>
                <c:pt idx="0">
                  <c:v>Luke </c:v>
                </c:pt>
              </c:strCache>
            </c:strRef>
          </c:tx>
          <c:spPr>
            <a:solidFill>
              <a:schemeClr val="accent3"/>
            </a:solidFill>
            <a:ln>
              <a:noFill/>
            </a:ln>
            <a:effectLst/>
          </c:spPr>
          <c:invertIfNegative val="0"/>
          <c:cat>
            <c:numRef>
              <c:f>Sheet1!$A$2:$A$7</c:f>
              <c:numCache>
                <c:formatCode>General</c:formatCode>
                <c:ptCount val="6"/>
                <c:pt idx="0">
                  <c:v>2019</c:v>
                </c:pt>
                <c:pt idx="1">
                  <c:v>2020</c:v>
                </c:pt>
                <c:pt idx="2">
                  <c:v>2021</c:v>
                </c:pt>
                <c:pt idx="3">
                  <c:v>2022</c:v>
                </c:pt>
                <c:pt idx="4">
                  <c:v>2023</c:v>
                </c:pt>
                <c:pt idx="5">
                  <c:v>2024</c:v>
                </c:pt>
              </c:numCache>
            </c:numRef>
          </c:cat>
          <c:val>
            <c:numRef>
              <c:f>Sheet1!$D$2:$D$7</c:f>
              <c:numCache>
                <c:formatCode>General</c:formatCode>
                <c:ptCount val="6"/>
                <c:pt idx="0">
                  <c:v>56.1</c:v>
                </c:pt>
                <c:pt idx="1">
                  <c:v>24.8</c:v>
                </c:pt>
                <c:pt idx="2">
                  <c:v>22.9</c:v>
                </c:pt>
                <c:pt idx="3">
                  <c:v>169.5</c:v>
                </c:pt>
                <c:pt idx="4">
                  <c:v>135</c:v>
                </c:pt>
                <c:pt idx="5">
                  <c:v>52.7</c:v>
                </c:pt>
              </c:numCache>
            </c:numRef>
          </c:val>
          <c:extLst>
            <c:ext xmlns:c16="http://schemas.microsoft.com/office/drawing/2014/chart" uri="{C3380CC4-5D6E-409C-BE32-E72D297353CC}">
              <c16:uniqueId val="{00000007-D110-4F39-B7AE-49430CD672B4}"/>
            </c:ext>
          </c:extLst>
        </c:ser>
        <c:ser>
          <c:idx val="3"/>
          <c:order val="3"/>
          <c:tx>
            <c:strRef>
              <c:f>Sheet1!$E$1</c:f>
              <c:strCache>
                <c:ptCount val="1"/>
                <c:pt idx="0">
                  <c:v>John</c:v>
                </c:pt>
              </c:strCache>
            </c:strRef>
          </c:tx>
          <c:spPr>
            <a:solidFill>
              <a:schemeClr val="accent4"/>
            </a:solidFill>
            <a:ln>
              <a:noFill/>
            </a:ln>
            <a:effectLst/>
          </c:spPr>
          <c:invertIfNegative val="0"/>
          <c:cat>
            <c:numRef>
              <c:f>Sheet1!$A$2:$A$7</c:f>
              <c:numCache>
                <c:formatCode>General</c:formatCode>
                <c:ptCount val="6"/>
                <c:pt idx="0">
                  <c:v>2019</c:v>
                </c:pt>
                <c:pt idx="1">
                  <c:v>2020</c:v>
                </c:pt>
                <c:pt idx="2">
                  <c:v>2021</c:v>
                </c:pt>
                <c:pt idx="3">
                  <c:v>2022</c:v>
                </c:pt>
                <c:pt idx="4">
                  <c:v>2023</c:v>
                </c:pt>
                <c:pt idx="5">
                  <c:v>2024</c:v>
                </c:pt>
              </c:numCache>
            </c:numRef>
          </c:cat>
          <c:val>
            <c:numRef>
              <c:f>Sheet1!$E$2:$E$7</c:f>
              <c:numCache>
                <c:formatCode>General</c:formatCode>
                <c:ptCount val="6"/>
                <c:pt idx="0">
                  <c:v>73.900000000000006</c:v>
                </c:pt>
                <c:pt idx="1">
                  <c:v>62.4</c:v>
                </c:pt>
                <c:pt idx="2">
                  <c:v>76.400000000000006</c:v>
                </c:pt>
                <c:pt idx="3">
                  <c:v>210.6</c:v>
                </c:pt>
                <c:pt idx="4">
                  <c:v>203.8</c:v>
                </c:pt>
                <c:pt idx="5">
                  <c:v>170</c:v>
                </c:pt>
              </c:numCache>
            </c:numRef>
          </c:val>
          <c:extLst>
            <c:ext xmlns:c16="http://schemas.microsoft.com/office/drawing/2014/chart" uri="{C3380CC4-5D6E-409C-BE32-E72D297353CC}">
              <c16:uniqueId val="{00000008-D110-4F39-B7AE-49430CD672B4}"/>
            </c:ext>
          </c:extLst>
        </c:ser>
        <c:dLbls>
          <c:showLegendKey val="0"/>
          <c:showVal val="0"/>
          <c:showCatName val="0"/>
          <c:showSerName val="0"/>
          <c:showPercent val="0"/>
          <c:showBubbleSize val="0"/>
        </c:dLbls>
        <c:gapWidth val="219"/>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dTable>
        <c:showHorzBorder val="1"/>
        <c:showVertBorder val="1"/>
        <c:showOutline val="1"/>
        <c:showKeys val="1"/>
        <c:spPr>
          <a:noFill/>
          <a:ln w="12700"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2/10/26</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2/10/26</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367797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27</a:t>
            </a:fld>
            <a:endParaRPr lang="en-US" noProof="0"/>
          </a:p>
        </p:txBody>
      </p:sp>
    </p:spTree>
    <p:extLst>
      <p:ext uri="{BB962C8B-B14F-4D97-AF65-F5344CB8AC3E}">
        <p14:creationId xmlns:p14="http://schemas.microsoft.com/office/powerpoint/2010/main" val="218878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700" lvl="1" indent="0">
              <a:buNone/>
            </a:pPr>
            <a:r>
              <a:rPr lang="en-US" sz="2400" dirty="0"/>
              <a:t>2019 - 69.9 </a:t>
            </a:r>
            <a:r>
              <a:rPr lang="en-US" sz="2400" dirty="0" err="1"/>
              <a:t>lbs</a:t>
            </a:r>
            <a:r>
              <a:rPr lang="en-US" sz="2400" dirty="0"/>
              <a:t> </a:t>
            </a:r>
          </a:p>
          <a:p>
            <a:pPr marL="266700" lvl="1" indent="0">
              <a:buNone/>
            </a:pPr>
            <a:r>
              <a:rPr lang="en-US" sz="2400" dirty="0"/>
              <a:t>2020 - 43.4 </a:t>
            </a:r>
            <a:r>
              <a:rPr lang="en-US" sz="2400" dirty="0" err="1"/>
              <a:t>lbs</a:t>
            </a:r>
            <a:r>
              <a:rPr lang="en-US" sz="2400" dirty="0"/>
              <a:t> (Cinco de Mayo Cold Snap, only 92lbs for </a:t>
            </a:r>
            <a:r>
              <a:rPr lang="en-US" sz="2400" dirty="0" err="1"/>
              <a:t>Spr</a:t>
            </a:r>
            <a:r>
              <a:rPr lang="en-US" sz="2400" dirty="0"/>
              <a:t>)</a:t>
            </a:r>
          </a:p>
          <a:p>
            <a:pPr marL="266700" lvl="1" indent="0">
              <a:buNone/>
            </a:pPr>
            <a:r>
              <a:rPr lang="en-US" sz="2400" dirty="0"/>
              <a:t>2021 -- 63.52 </a:t>
            </a:r>
            <a:r>
              <a:rPr lang="en-US" sz="2400" dirty="0" err="1"/>
              <a:t>lbs</a:t>
            </a:r>
            <a:r>
              <a:rPr lang="en-US" sz="2400" dirty="0"/>
              <a:t> (</a:t>
            </a:r>
            <a:r>
              <a:rPr lang="en-US" sz="2400" dirty="0" err="1"/>
              <a:t>Snovid</a:t>
            </a:r>
            <a:r>
              <a:rPr lang="en-US" sz="2400" dirty="0"/>
              <a:t>. Reset down to 1 hive)</a:t>
            </a:r>
          </a:p>
          <a:p>
            <a:pPr marL="266700" lvl="1" indent="0">
              <a:buNone/>
            </a:pPr>
            <a:r>
              <a:rPr lang="en-US" sz="2400" dirty="0"/>
              <a:t>2022 – 166.95* </a:t>
            </a:r>
            <a:r>
              <a:rPr lang="en-US" sz="2400" dirty="0" err="1"/>
              <a:t>lbs</a:t>
            </a:r>
            <a:r>
              <a:rPr lang="en-US" sz="2400" dirty="0"/>
              <a:t>!!! (Total of 717 </a:t>
            </a:r>
            <a:r>
              <a:rPr lang="en-US" sz="2400" dirty="0" err="1"/>
              <a:t>lbs</a:t>
            </a:r>
            <a:r>
              <a:rPr lang="en-US" sz="2400" dirty="0"/>
              <a:t> – incl auxiliary hives)</a:t>
            </a:r>
          </a:p>
          <a:p>
            <a:pPr marL="266700" lvl="1" indent="0">
              <a:buNone/>
            </a:pPr>
            <a:r>
              <a:rPr lang="en-US" sz="2400" dirty="0"/>
              <a:t>2023 – Matthew, Mark, and Luke had issues in Fall but were subbed with Bernard, Takashi, and Neighbor</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43</a:t>
            </a:fld>
            <a:endParaRPr lang="en-US" noProof="0"/>
          </a:p>
        </p:txBody>
      </p:sp>
    </p:spTree>
    <p:extLst>
      <p:ext uri="{BB962C8B-B14F-4D97-AF65-F5344CB8AC3E}">
        <p14:creationId xmlns:p14="http://schemas.microsoft.com/office/powerpoint/2010/main" val="666687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US" noProof="0" dirty="0"/>
              <a:t>Add a footer</a:t>
            </a:r>
          </a:p>
        </p:txBody>
      </p:sp>
    </p:spTree>
    <p:extLst>
      <p:ext uri="{BB962C8B-B14F-4D97-AF65-F5344CB8AC3E}">
        <p14:creationId xmlns:p14="http://schemas.microsoft.com/office/powerpoint/2010/main" val="150585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Thank You</a:t>
            </a:r>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1632891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9DE9AE8C-7574-4D45-B521-6B18054DA7C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EF240172-5930-4717-A0CD-A151075277D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7B4A83CE-8643-4697-94A9-C9F587F46E23}"/>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B0A765A5-BBCE-405E-A4B3-80A660118E8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083656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8A058973-2DC9-4087-9D57-F1D779F56CC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B641062D-3CD4-49D1-A621-331E2933340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5">
            <a:extLst>
              <a:ext uri="{FF2B5EF4-FFF2-40B4-BE49-F238E27FC236}">
                <a16:creationId xmlns:a16="http://schemas.microsoft.com/office/drawing/2014/main" id="{9F2C1E7C-A088-4772-84B3-15309BEADF7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CA52278A-6924-4F97-A196-AE30D3DACB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603129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663BD7B-5136-47ED-BE0A-C6C2F5622BD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6ABA22C7-C35B-4EC0-B7CE-54F9EEFCB71D}"/>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5">
            <a:extLst>
              <a:ext uri="{FF2B5EF4-FFF2-40B4-BE49-F238E27FC236}">
                <a16:creationId xmlns:a16="http://schemas.microsoft.com/office/drawing/2014/main" id="{6DAE4BC9-9CFF-4522-8216-651498F7A16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8E822AA0-FB3E-4051-AA1F-F51204BA02A9}"/>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3445288A-D169-4374-BCFD-917DD04B2B1E}"/>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2CD5709C-84DE-45F3-AE9B-8B6FD7134AB5}"/>
              </a:ext>
            </a:extLst>
          </p:cNvPr>
          <p:cNvSpPr>
            <a:spLocks noGrp="1"/>
          </p:cNvSpPr>
          <p:nvPr>
            <p:ph sz="half" idx="2"/>
          </p:nvPr>
        </p:nvSpPr>
        <p:spPr>
          <a:xfrm>
            <a:off x="6299886" y="1511250"/>
            <a:ext cx="5460114" cy="4665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36BB18B1-3B7F-4B18-A1C5-BB7DA443C63F}"/>
              </a:ext>
            </a:extLst>
          </p:cNvPr>
          <p:cNvSpPr>
            <a:spLocks noGrp="1"/>
          </p:cNvSpPr>
          <p:nvPr>
            <p:ph sz="half" idx="1"/>
          </p:nvPr>
        </p:nvSpPr>
        <p:spPr>
          <a:xfrm>
            <a:off x="456816" y="1511250"/>
            <a:ext cx="5460114" cy="4665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5" name="Text Placeholder 2">
            <a:extLst>
              <a:ext uri="{FF2B5EF4-FFF2-40B4-BE49-F238E27FC236}">
                <a16:creationId xmlns:a16="http://schemas.microsoft.com/office/drawing/2014/main" id="{3419BDFB-8FC0-4B89-A29A-8EAC95E9AB99}"/>
              </a:ext>
            </a:extLst>
          </p:cNvPr>
          <p:cNvSpPr>
            <a:spLocks noGrp="1"/>
          </p:cNvSpPr>
          <p:nvPr>
            <p:ph type="body" idx="1"/>
          </p:nvPr>
        </p:nvSpPr>
        <p:spPr>
          <a:xfrm>
            <a:off x="431800" y="1511250"/>
            <a:ext cx="54849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Text Placeholder 4">
            <a:extLst>
              <a:ext uri="{FF2B5EF4-FFF2-40B4-BE49-F238E27FC236}">
                <a16:creationId xmlns:a16="http://schemas.microsoft.com/office/drawing/2014/main" id="{8E6C2CC0-9AB0-46E9-977A-EF923DCE7FAF}"/>
              </a:ext>
            </a:extLst>
          </p:cNvPr>
          <p:cNvSpPr>
            <a:spLocks noGrp="1"/>
          </p:cNvSpPr>
          <p:nvPr>
            <p:ph type="body" sz="quarter" idx="3"/>
          </p:nvPr>
        </p:nvSpPr>
        <p:spPr>
          <a:xfrm>
            <a:off x="6339334" y="1518287"/>
            <a:ext cx="5420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id="{28DF954C-A51E-4242-B83E-A826008F5C67}"/>
              </a:ext>
            </a:extLst>
          </p:cNvPr>
          <p:cNvSpPr>
            <a:spLocks noGrp="1"/>
          </p:cNvSpPr>
          <p:nvPr>
            <p:ph sz="quarter" idx="4"/>
          </p:nvPr>
        </p:nvSpPr>
        <p:spPr>
          <a:xfrm>
            <a:off x="6339334" y="2486989"/>
            <a:ext cx="5432666" cy="370267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3">
            <a:extLst>
              <a:ext uri="{FF2B5EF4-FFF2-40B4-BE49-F238E27FC236}">
                <a16:creationId xmlns:a16="http://schemas.microsoft.com/office/drawing/2014/main" id="{600E416E-6162-484A-BA4D-640FA83078A9}"/>
              </a:ext>
            </a:extLst>
          </p:cNvPr>
          <p:cNvSpPr>
            <a:spLocks noGrp="1"/>
          </p:cNvSpPr>
          <p:nvPr>
            <p:ph sz="half" idx="2"/>
          </p:nvPr>
        </p:nvSpPr>
        <p:spPr>
          <a:xfrm>
            <a:off x="431800" y="2486989"/>
            <a:ext cx="5491215" cy="370267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41602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1" name="Content Placeholder 2">
            <a:extLst>
              <a:ext uri="{FF2B5EF4-FFF2-40B4-BE49-F238E27FC236}">
                <a16:creationId xmlns:a16="http://schemas.microsoft.com/office/drawing/2014/main" id="{A8B59DDF-F2BC-491E-92E0-9D2C1398ECE5}"/>
              </a:ext>
            </a:extLst>
          </p:cNvPr>
          <p:cNvSpPr>
            <a:spLocks noGrp="1"/>
          </p:cNvSpPr>
          <p:nvPr>
            <p:ph idx="1"/>
          </p:nvPr>
        </p:nvSpPr>
        <p:spPr>
          <a:xfrm>
            <a:off x="5183188" y="431999"/>
            <a:ext cx="6544468" cy="5513889"/>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122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Picture Placeholder 2">
            <a:extLst>
              <a:ext uri="{FF2B5EF4-FFF2-40B4-BE49-F238E27FC236}">
                <a16:creationId xmlns:a16="http://schemas.microsoft.com/office/drawing/2014/main" id="{0110E46C-B434-49FA-AA0E-D64E5786D280}"/>
              </a:ext>
            </a:extLst>
          </p:cNvPr>
          <p:cNvSpPr>
            <a:spLocks noGrp="1"/>
          </p:cNvSpPr>
          <p:nvPr>
            <p:ph type="pic" idx="1"/>
          </p:nvPr>
        </p:nvSpPr>
        <p:spPr>
          <a:xfrm>
            <a:off x="5183188" y="431999"/>
            <a:ext cx="6544468" cy="5513889"/>
          </a:xfrm>
          <a:prstGeom prst="roundRect">
            <a:avLst>
              <a:gd name="adj" fmla="val 5554"/>
            </a:avLst>
          </a:prstGeom>
        </p:spPr>
        <p:txBody>
          <a:bodyPr vert="horz" wrap="square" lIns="0" tIns="0" rIns="0" bIns="0" rtlCol="0" anchor="ctr">
            <a:noAutofit/>
          </a:bodyPr>
          <a:lstStyle>
            <a:lvl1pPr>
              <a:defRPr lang="en-US" sz="1200" i="1" dirty="0">
                <a:latin typeface="Times New Roman" panose="02020603050405020304" pitchFamily="18" charset="0"/>
                <a:cs typeface="Times New Roman" panose="02020603050405020304" pitchFamily="18" charset="0"/>
              </a:defRPr>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6618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959134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noProof="0"/>
              <a:t>Click to edit Master title style</a:t>
            </a:r>
          </a:p>
        </p:txBody>
      </p:sp>
      <p:sp>
        <p:nvSpPr>
          <p:cNvPr id="11" name="Text Placeholder 10">
            <a:extLst>
              <a:ext uri="{FF2B5EF4-FFF2-40B4-BE49-F238E27FC236}">
                <a16:creationId xmlns:a16="http://schemas.microsoft.com/office/drawing/2014/main" id="{1B3B1662-8902-44D0-A545-5008B483D16F}"/>
              </a:ext>
            </a:extLst>
          </p:cNvPr>
          <p:cNvSpPr>
            <a:spLocks noGrp="1"/>
          </p:cNvSpPr>
          <p:nvPr>
            <p:ph type="body" sz="quarter" idx="14"/>
          </p:nvPr>
        </p:nvSpPr>
        <p:spPr>
          <a:xfrm>
            <a:off x="1578017" y="2169005"/>
            <a:ext cx="9035966" cy="2519990"/>
          </a:xfrm>
        </p:spPr>
        <p:txBody>
          <a:bodyPr anchor="ctr"/>
          <a:lstStyle>
            <a:lvl1pPr marL="0" indent="0" algn="ctr">
              <a:buNone/>
              <a:defRPr sz="6000"/>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3288757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07300" y="43868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54517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227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416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282955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5" name="Freeform 5">
            <a:extLst>
              <a:ext uri="{FF2B5EF4-FFF2-40B4-BE49-F238E27FC236}">
                <a16:creationId xmlns:a16="http://schemas.microsoft.com/office/drawing/2014/main"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6" name="Title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US" noProof="0"/>
              <a:t>Enter your caption</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81F30-8FC8-4841-8404-4DC79218B945}"/>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Rounded Corners 24">
            <a:extLst>
              <a:ext uri="{FF2B5EF4-FFF2-40B4-BE49-F238E27FC236}">
                <a16:creationId xmlns:a16="http://schemas.microsoft.com/office/drawing/2014/main" id="{83D29F65-481C-4C80-BB65-121E5AED26B5}"/>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AC6C03AE-289A-4BCC-971C-3400028C8764}"/>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lstStyle>
            <a:lvl1pPr algn="ctr">
              <a:defRPr sz="1200" i="1">
                <a:solidFill>
                  <a:schemeClr val="bg1"/>
                </a:solidFill>
                <a:latin typeface="Times New Roman" panose="02020603050405020304" pitchFamily="18" charset="0"/>
                <a:cs typeface="Times New Roman" panose="02020603050405020304" pitchFamily="18" charset="0"/>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62" r:id="rId3"/>
    <p:sldLayoutId id="2147483663" r:id="rId4"/>
    <p:sldLayoutId id="2147483658" r:id="rId5"/>
    <p:sldLayoutId id="2147483665" r:id="rId6"/>
    <p:sldLayoutId id="2147483666" r:id="rId7"/>
    <p:sldLayoutId id="2147483659" r:id="rId8"/>
    <p:sldLayoutId id="2147483660" r:id="rId9"/>
    <p:sldLayoutId id="2147483664" r:id="rId10"/>
    <p:sldLayoutId id="2147483656" r:id="rId11"/>
    <p:sldLayoutId id="2147483657" r:id="rId12"/>
    <p:sldLayoutId id="2147483667" r:id="rId13"/>
    <p:sldLayoutId id="2147483668" r:id="rId14"/>
    <p:sldLayoutId id="2147483650" r:id="rId15"/>
    <p:sldLayoutId id="2147483652" r:id="rId16"/>
    <p:sldLayoutId id="2147483669" r:id="rId17"/>
    <p:sldLayoutId id="2147483671" r:id="rId18"/>
    <p:sldLayoutId id="2147483672" r:id="rId19"/>
    <p:sldLayoutId id="2147483670" r:id="rId20"/>
    <p:sldLayoutId id="2147483673" r:id="rId21"/>
    <p:sldLayoutId id="2147483655" r:id="rId22"/>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susquehannabeekeepers.com/pdfs/LJ_Beekeeping_2.5.pdf" TargetMode="External"/><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DevanRawn" TargetMode="External"/><Relationship Id="rId2" Type="http://schemas.openxmlformats.org/officeDocument/2006/relationships/hyperlink" Target="https://www.youtube.com/c/UoGHoneyBeeResearchCentre" TargetMode="Externa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hyperlink" Target="http://www.susquehannabeekeepers.com/pdfs/LJ_Beekeeping_2.5.pdf" TargetMode="External"/><Relationship Id="rId4" Type="http://schemas.openxmlformats.org/officeDocument/2006/relationships/hyperlink" Target="http://www.honeybeesuite.com/"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9F06E54-0A19-4E9B-84FE-1D7C105157E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rot="10800000">
            <a:off x="0" y="0"/>
            <a:ext cx="10655300" cy="6858000"/>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78973" y="4174964"/>
            <a:ext cx="7450293" cy="2387116"/>
          </a:xfrm>
          <a:gradFill>
            <a:gsLst>
              <a:gs pos="100000">
                <a:schemeClr val="tx1">
                  <a:lumMod val="95000"/>
                  <a:lumOff val="5000"/>
                </a:schemeClr>
              </a:gs>
              <a:gs pos="0">
                <a:schemeClr val="tx1">
                  <a:lumMod val="75000"/>
                  <a:lumOff val="25000"/>
                </a:schemeClr>
              </a:gs>
            </a:gsLst>
          </a:gradFill>
          <a:ln>
            <a:solidFill>
              <a:schemeClr val="bg1">
                <a:lumMod val="50000"/>
              </a:schemeClr>
            </a:solidFill>
          </a:ln>
        </p:spPr>
        <p:txBody>
          <a:bodyPr/>
          <a:lstStyle/>
          <a:p>
            <a:r>
              <a:rPr lang="en-US" sz="4000" dirty="0"/>
              <a:t>Single Brood Chamber Management – More Honey for the Money!</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605546" y="5673913"/>
            <a:ext cx="4000500" cy="690752"/>
          </a:xfrm>
        </p:spPr>
        <p:txBody>
          <a:bodyPr/>
          <a:lstStyle/>
          <a:p>
            <a:r>
              <a:rPr lang="en-US" dirty="0"/>
              <a:t>Presented by: Reuben Chen</a:t>
            </a:r>
          </a:p>
          <a:p>
            <a:r>
              <a:rPr lang="en-US" dirty="0"/>
              <a:t>February 9, 2026</a:t>
            </a:r>
          </a:p>
        </p:txBody>
      </p:sp>
      <p:pic>
        <p:nvPicPr>
          <p:cNvPr id="5" name="Picture 4">
            <a:extLst>
              <a:ext uri="{FF2B5EF4-FFF2-40B4-BE49-F238E27FC236}">
                <a16:creationId xmlns:a16="http://schemas.microsoft.com/office/drawing/2014/main" id="{795AB42B-FA52-42C9-B8A0-9824839B8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6413" y="4233990"/>
            <a:ext cx="2620041" cy="2556690"/>
          </a:xfrm>
          <a:prstGeom prst="rect">
            <a:avLst/>
          </a:prstGeom>
        </p:spPr>
      </p:pic>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1999" y="432000"/>
            <a:ext cx="9693075" cy="432000"/>
          </a:xfrm>
        </p:spPr>
        <p:txBody>
          <a:bodyPr/>
          <a:lstStyle/>
          <a:p>
            <a:r>
              <a:rPr lang="en-US" sz="4000" dirty="0"/>
              <a:t>Pros and Cons</a:t>
            </a:r>
            <a:endParaRPr lang="en-US"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631895" y="2023729"/>
            <a:ext cx="10747305" cy="5582954"/>
          </a:xfrm>
        </p:spPr>
        <p:txBody>
          <a:bodyPr>
            <a:noAutofit/>
          </a:bodyPr>
          <a:lstStyle/>
          <a:p>
            <a:r>
              <a:rPr lang="en-US" sz="2800" b="1" dirty="0"/>
              <a:t>Pros:</a:t>
            </a:r>
          </a:p>
          <a:p>
            <a:pPr marL="609600" lvl="1" indent="-342900">
              <a:buFont typeface="Wingdings" panose="05000000000000000000" pitchFamily="2" charset="2"/>
              <a:buChar char="ü"/>
            </a:pPr>
            <a:r>
              <a:rPr lang="en-US" sz="2400" dirty="0"/>
              <a:t>Only one deep = 10 less frames to inspect!</a:t>
            </a:r>
          </a:p>
          <a:p>
            <a:pPr marL="885825" lvl="2" indent="-342900">
              <a:buFont typeface="Wingdings" panose="05000000000000000000" pitchFamily="2" charset="2"/>
              <a:buChar char="ü"/>
            </a:pPr>
            <a:r>
              <a:rPr lang="en-US" sz="2000" dirty="0"/>
              <a:t>Easier to find queen! And probably less chance of losing/killing the queen too</a:t>
            </a:r>
          </a:p>
          <a:p>
            <a:pPr marL="885825" lvl="2" indent="-342900">
              <a:buFont typeface="Wingdings" panose="05000000000000000000" pitchFamily="2" charset="2"/>
              <a:buChar char="ü"/>
            </a:pPr>
            <a:r>
              <a:rPr lang="en-US" sz="2000" dirty="0"/>
              <a:t>Easier to “track” the shape of your brood box</a:t>
            </a:r>
          </a:p>
          <a:p>
            <a:pPr marL="609600" lvl="1" indent="-342900">
              <a:buFont typeface="Wingdings" panose="05000000000000000000" pitchFamily="2" charset="2"/>
              <a:buChar char="ü"/>
            </a:pPr>
            <a:r>
              <a:rPr lang="en-US" sz="2400" dirty="0"/>
              <a:t>Almost NEVER having to lift a full deep (60-80lbs); inspections only require lifting the honey supers off (20-50lbs)</a:t>
            </a:r>
          </a:p>
          <a:p>
            <a:pPr marL="609600" lvl="1" indent="-342900">
              <a:buFont typeface="Wingdings" panose="05000000000000000000" pitchFamily="2" charset="2"/>
              <a:buChar char="ü"/>
            </a:pPr>
            <a:r>
              <a:rPr lang="en-US" sz="2400" dirty="0"/>
              <a:t>Cheaper? Don’t have to buy a deep box and frames for every hive.  Or can run more hives!</a:t>
            </a:r>
          </a:p>
          <a:p>
            <a:pPr marL="609600" lvl="1" indent="-342900">
              <a:buFont typeface="Wingdings" panose="05000000000000000000" pitchFamily="2" charset="2"/>
              <a:buChar char="ü"/>
            </a:pPr>
            <a:r>
              <a:rPr lang="en-US" sz="2400" dirty="0"/>
              <a:t>“Mediocre” Queens? SURE! </a:t>
            </a:r>
          </a:p>
          <a:p>
            <a:pPr marL="609600" lvl="1" indent="-342900">
              <a:buFont typeface="Wingdings" panose="05000000000000000000" pitchFamily="2" charset="2"/>
              <a:buChar char="ü"/>
            </a:pPr>
            <a:r>
              <a:rPr lang="en-US" sz="2400" dirty="0"/>
              <a:t>Mean genetics are noticeable sooner. </a:t>
            </a:r>
          </a:p>
          <a:p>
            <a:pPr marL="609600" lvl="1" indent="-342900">
              <a:buFont typeface="Wingdings" panose="05000000000000000000" pitchFamily="2" charset="2"/>
              <a:buChar char="ü"/>
            </a:pPr>
            <a:r>
              <a:rPr lang="en-US" sz="2400" dirty="0"/>
              <a:t>Two HARVESTS?? YES! FTW! (Always a fall harvest)</a:t>
            </a:r>
          </a:p>
          <a:p>
            <a:pPr marL="552450" lvl="1" indent="-285750">
              <a:buFont typeface="Arial" panose="020B0604020202020204" pitchFamily="34" charset="0"/>
              <a:buChar char="•"/>
            </a:pPr>
            <a:endParaRPr lang="en-US" sz="2400" dirty="0"/>
          </a:p>
          <a:p>
            <a:pPr marL="552450" lvl="1" indent="-285750">
              <a:buFont typeface="Arial" panose="020B0604020202020204" pitchFamily="34" charset="0"/>
              <a:buChar char="•"/>
            </a:pPr>
            <a:endParaRPr lang="en-US" sz="2000" dirty="0"/>
          </a:p>
          <a:p>
            <a:endParaRPr lang="en-US" sz="2800" b="1" dirty="0"/>
          </a:p>
          <a:p>
            <a:endParaRPr lang="en-US" sz="2800" b="1" dirty="0"/>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7140874" y="79167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8117565" y="197544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10</a:t>
            </a:fld>
            <a:endParaRPr lang="en-US" dirty="0"/>
          </a:p>
        </p:txBody>
      </p:sp>
      <p:sp>
        <p:nvSpPr>
          <p:cNvPr id="8" name="Cross 7">
            <a:extLst>
              <a:ext uri="{FF2B5EF4-FFF2-40B4-BE49-F238E27FC236}">
                <a16:creationId xmlns:a16="http://schemas.microsoft.com/office/drawing/2014/main" id="{C4F704DA-5552-4C92-892B-31FD9261F08C}"/>
              </a:ext>
            </a:extLst>
          </p:cNvPr>
          <p:cNvSpPr/>
          <p:nvPr/>
        </p:nvSpPr>
        <p:spPr>
          <a:xfrm>
            <a:off x="7587710" y="1094477"/>
            <a:ext cx="944977" cy="948318"/>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389253-8403-4638-A1EA-8EE8D180BA60}"/>
              </a:ext>
            </a:extLst>
          </p:cNvPr>
          <p:cNvSpPr/>
          <p:nvPr/>
        </p:nvSpPr>
        <p:spPr>
          <a:xfrm>
            <a:off x="8395275" y="2357010"/>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36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D4AC5-AD9A-A538-8B4C-CE40E95C3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47435-3FA5-0268-F8A0-DBD681073E7C}"/>
              </a:ext>
            </a:extLst>
          </p:cNvPr>
          <p:cNvSpPr>
            <a:spLocks noGrp="1"/>
          </p:cNvSpPr>
          <p:nvPr>
            <p:ph type="title"/>
          </p:nvPr>
        </p:nvSpPr>
        <p:spPr>
          <a:xfrm>
            <a:off x="431999" y="432000"/>
            <a:ext cx="9693075" cy="432000"/>
          </a:xfrm>
        </p:spPr>
        <p:txBody>
          <a:bodyPr/>
          <a:lstStyle/>
          <a:p>
            <a:r>
              <a:rPr lang="en-US" dirty="0"/>
              <a:t>Pros and Cons</a:t>
            </a:r>
          </a:p>
        </p:txBody>
      </p:sp>
      <p:sp>
        <p:nvSpPr>
          <p:cNvPr id="4" name="Content Placeholder 3">
            <a:extLst>
              <a:ext uri="{FF2B5EF4-FFF2-40B4-BE49-F238E27FC236}">
                <a16:creationId xmlns:a16="http://schemas.microsoft.com/office/drawing/2014/main" id="{65273270-E182-DF88-A50B-9549210F7DD3}"/>
              </a:ext>
            </a:extLst>
          </p:cNvPr>
          <p:cNvSpPr>
            <a:spLocks noGrp="1"/>
          </p:cNvSpPr>
          <p:nvPr>
            <p:ph sz="half" idx="1"/>
          </p:nvPr>
        </p:nvSpPr>
        <p:spPr>
          <a:xfrm>
            <a:off x="519290" y="2273272"/>
            <a:ext cx="11162102" cy="4152728"/>
          </a:xfrm>
        </p:spPr>
        <p:txBody>
          <a:bodyPr/>
          <a:lstStyle/>
          <a:p>
            <a:pPr marL="0" indent="-9525">
              <a:buNone/>
            </a:pPr>
            <a:r>
              <a:rPr lang="en-US" sz="2800" b="1" dirty="0"/>
              <a:t>Cons:</a:t>
            </a:r>
          </a:p>
          <a:p>
            <a:r>
              <a:rPr lang="en-US" sz="2400" dirty="0"/>
              <a:t>Swarm Prevention requires more </a:t>
            </a:r>
            <a:r>
              <a:rPr lang="en-US" sz="2400" b="1" dirty="0"/>
              <a:t>frequent inspection (every 2wks max, in season)</a:t>
            </a:r>
          </a:p>
          <a:p>
            <a:r>
              <a:rPr lang="en-US" sz="2400" dirty="0"/>
              <a:t>More expensive? Maybe for buying optional slatted racks, queen excluders, and vent boxes</a:t>
            </a:r>
          </a:p>
          <a:p>
            <a:r>
              <a:rPr lang="en-US" sz="2400" dirty="0"/>
              <a:t>Lack of frame selection  – less resources to make splits and or exchange/balance.</a:t>
            </a:r>
          </a:p>
          <a:p>
            <a:r>
              <a:rPr lang="en-US" sz="2400" dirty="0"/>
              <a:t>Lack of information because you’re doing things differently</a:t>
            </a:r>
          </a:p>
          <a:p>
            <a:pPr lvl="1"/>
            <a:r>
              <a:rPr lang="en-US" sz="2000" dirty="0"/>
              <a:t>e.g. When do I pull supers in the Fall? How much honey do I need for Winter? Varroa treatment dosages?</a:t>
            </a:r>
          </a:p>
          <a:p>
            <a:r>
              <a:rPr lang="en-US" sz="2200" dirty="0"/>
              <a:t>Over Wintering Strategies</a:t>
            </a:r>
          </a:p>
        </p:txBody>
      </p:sp>
      <p:sp>
        <p:nvSpPr>
          <p:cNvPr id="15" name="Freeform 5">
            <a:extLst>
              <a:ext uri="{FF2B5EF4-FFF2-40B4-BE49-F238E27FC236}">
                <a16:creationId xmlns:a16="http://schemas.microsoft.com/office/drawing/2014/main" id="{D9C75684-6804-8900-FE6A-D64AD538E5EF}"/>
              </a:ext>
              <a:ext uri="{C183D7F6-B498-43B3-948B-1728B52AA6E4}">
                <adec:decorative xmlns:adec="http://schemas.microsoft.com/office/drawing/2017/decorative" val="1"/>
              </a:ext>
            </a:extLst>
          </p:cNvPr>
          <p:cNvSpPr>
            <a:spLocks noChangeAspect="1"/>
          </p:cNvSpPr>
          <p:nvPr/>
        </p:nvSpPr>
        <p:spPr bwMode="auto">
          <a:xfrm>
            <a:off x="8117565" y="25719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1631FBD4-43E0-4101-192C-CB2671D09762}"/>
              </a:ext>
              <a:ext uri="{C183D7F6-B498-43B3-948B-1728B52AA6E4}">
                <adec:decorative xmlns:adec="http://schemas.microsoft.com/office/drawing/2017/decorative" val="1"/>
              </a:ext>
            </a:extLst>
          </p:cNvPr>
          <p:cNvSpPr>
            <a:spLocks noChangeAspect="1"/>
          </p:cNvSpPr>
          <p:nvPr/>
        </p:nvSpPr>
        <p:spPr bwMode="auto">
          <a:xfrm>
            <a:off x="8484953" y="554458"/>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B62CBF34-B363-C283-A43F-E12C49027879}"/>
              </a:ext>
            </a:extLst>
          </p:cNvPr>
          <p:cNvSpPr>
            <a:spLocks noGrp="1"/>
          </p:cNvSpPr>
          <p:nvPr>
            <p:ph type="sldNum" sz="quarter" idx="33"/>
          </p:nvPr>
        </p:nvSpPr>
        <p:spPr/>
        <p:txBody>
          <a:bodyPr/>
          <a:lstStyle/>
          <a:p>
            <a:fld id="{19B51A1E-902D-48AF-9020-955120F399B6}" type="slidenum">
              <a:rPr lang="en-US" smtClean="0"/>
              <a:pPr/>
              <a:t>11</a:t>
            </a:fld>
            <a:endParaRPr lang="en-US" dirty="0"/>
          </a:p>
        </p:txBody>
      </p:sp>
      <p:sp>
        <p:nvSpPr>
          <p:cNvPr id="8" name="Cross 7">
            <a:extLst>
              <a:ext uri="{FF2B5EF4-FFF2-40B4-BE49-F238E27FC236}">
                <a16:creationId xmlns:a16="http://schemas.microsoft.com/office/drawing/2014/main" id="{8EA9ED71-0698-1360-89C6-6304A30771D4}"/>
              </a:ext>
            </a:extLst>
          </p:cNvPr>
          <p:cNvSpPr/>
          <p:nvPr/>
        </p:nvSpPr>
        <p:spPr>
          <a:xfrm>
            <a:off x="9276900" y="1283926"/>
            <a:ext cx="495621" cy="432000"/>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A799392-4D98-2400-8303-3373951999FF}"/>
              </a:ext>
            </a:extLst>
          </p:cNvPr>
          <p:cNvSpPr/>
          <p:nvPr/>
        </p:nvSpPr>
        <p:spPr>
          <a:xfrm>
            <a:off x="8744764" y="986458"/>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867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1999" y="432000"/>
            <a:ext cx="9693075" cy="432000"/>
          </a:xfrm>
        </p:spPr>
        <p:txBody>
          <a:bodyPr/>
          <a:lstStyle/>
          <a:p>
            <a:r>
              <a:rPr lang="en-US" dirty="0"/>
              <a:t>Single Brood Chamber Management</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893474" y="66213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870165" y="184590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12</a:t>
            </a:fld>
            <a:endParaRPr lang="en-US" dirty="0"/>
          </a:p>
        </p:txBody>
      </p:sp>
      <p:sp>
        <p:nvSpPr>
          <p:cNvPr id="8" name="Cross 7">
            <a:extLst>
              <a:ext uri="{FF2B5EF4-FFF2-40B4-BE49-F238E27FC236}">
                <a16:creationId xmlns:a16="http://schemas.microsoft.com/office/drawing/2014/main" id="{C4F704DA-5552-4C92-892B-31FD9261F08C}"/>
              </a:ext>
            </a:extLst>
          </p:cNvPr>
          <p:cNvSpPr/>
          <p:nvPr/>
        </p:nvSpPr>
        <p:spPr>
          <a:xfrm>
            <a:off x="9340310" y="964937"/>
            <a:ext cx="944977" cy="948318"/>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389253-8403-4638-A1EA-8EE8D180BA60}"/>
              </a:ext>
            </a:extLst>
          </p:cNvPr>
          <p:cNvSpPr/>
          <p:nvPr/>
        </p:nvSpPr>
        <p:spPr>
          <a:xfrm>
            <a:off x="10147875" y="2227470"/>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07FDB1-6D6E-4255-8AD1-90A2D7195095}"/>
              </a:ext>
            </a:extLst>
          </p:cNvPr>
          <p:cNvSpPr>
            <a:spLocks noGrp="1"/>
          </p:cNvSpPr>
          <p:nvPr>
            <p:ph type="body" sz="quarter" idx="32"/>
          </p:nvPr>
        </p:nvSpPr>
        <p:spPr>
          <a:xfrm>
            <a:off x="431999" y="1771398"/>
            <a:ext cx="7084537" cy="721740"/>
          </a:xfrm>
        </p:spPr>
        <p:txBody>
          <a:bodyPr/>
          <a:lstStyle/>
          <a:p>
            <a:r>
              <a:rPr lang="en-US" sz="2800" dirty="0"/>
              <a:t>Some of the biggest issues/questions people have with Single Brood Chamber Management.</a:t>
            </a:r>
          </a:p>
        </p:txBody>
      </p:sp>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1765849" y="2855221"/>
            <a:ext cx="7629820" cy="4546080"/>
          </a:xfrm>
        </p:spPr>
        <p:txBody>
          <a:bodyPr/>
          <a:lstStyle/>
          <a:p>
            <a:pPr>
              <a:buFont typeface="Wingdings" panose="05000000000000000000" pitchFamily="2" charset="2"/>
              <a:buChar char="q"/>
            </a:pPr>
            <a:r>
              <a:rPr lang="en-US" sz="3600" dirty="0"/>
              <a:t>Swarms and Size of the Colony</a:t>
            </a:r>
          </a:p>
          <a:p>
            <a:pPr>
              <a:buFont typeface="Wingdings" panose="05000000000000000000" pitchFamily="2" charset="2"/>
              <a:buChar char="q"/>
            </a:pPr>
            <a:r>
              <a:rPr lang="en-US" sz="3600" dirty="0"/>
              <a:t>Honey Production</a:t>
            </a:r>
          </a:p>
          <a:p>
            <a:pPr>
              <a:buFont typeface="Wingdings" panose="05000000000000000000" pitchFamily="2" charset="2"/>
              <a:buChar char="q"/>
            </a:pPr>
            <a:r>
              <a:rPr lang="en-US" sz="3600" dirty="0"/>
              <a:t>Overwinter Protocols</a:t>
            </a:r>
          </a:p>
          <a:p>
            <a:pPr>
              <a:buFont typeface="Wingdings" panose="05000000000000000000" pitchFamily="2" charset="2"/>
              <a:buChar char="q"/>
            </a:pPr>
            <a:r>
              <a:rPr lang="en-US" sz="3600" dirty="0"/>
              <a:t>IPM – Integrative Pest Management (</a:t>
            </a:r>
            <a:r>
              <a:rPr lang="en-US" sz="3600" dirty="0" err="1"/>
              <a:t>ie</a:t>
            </a:r>
            <a:r>
              <a:rPr lang="en-US" sz="3600" dirty="0"/>
              <a:t>. Varroa Control)</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055499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51461" y="123175"/>
            <a:ext cx="9873614" cy="1073165"/>
          </a:xfrm>
        </p:spPr>
        <p:txBody>
          <a:bodyPr>
            <a:normAutofit/>
          </a:bodyPr>
          <a:lstStyle/>
          <a:p>
            <a:r>
              <a:rPr lang="en-US" dirty="0"/>
              <a:t>Biggest Issues - Swarms and Size of the Colony</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893474" y="66213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870165" y="184590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13</a:t>
            </a:fld>
            <a:endParaRPr lang="en-US" dirty="0"/>
          </a:p>
        </p:txBody>
      </p:sp>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563878" y="1196340"/>
            <a:ext cx="6027421" cy="5417819"/>
          </a:xfrm>
        </p:spPr>
        <p:txBody>
          <a:bodyPr>
            <a:normAutofit fontScale="92500" lnSpcReduction="10000"/>
          </a:bodyPr>
          <a:lstStyle/>
          <a:p>
            <a:pPr marL="0" indent="0">
              <a:buNone/>
            </a:pPr>
            <a:r>
              <a:rPr lang="en-US" sz="2400" dirty="0"/>
              <a:t>One Side of One Frame</a:t>
            </a:r>
          </a:p>
          <a:p>
            <a:r>
              <a:rPr lang="en-US" sz="2400" dirty="0"/>
              <a:t>80 cells  x 44 cells = 3,520 cells</a:t>
            </a:r>
          </a:p>
          <a:p>
            <a:pPr marL="0" indent="0">
              <a:buNone/>
            </a:pPr>
            <a:r>
              <a:rPr lang="en-US" sz="2400" dirty="0"/>
              <a:t>Whole Deep Box (10 Frames) </a:t>
            </a:r>
          </a:p>
          <a:p>
            <a:r>
              <a:rPr lang="en-US" sz="2400" dirty="0"/>
              <a:t>3,520 cells x 20 sides  = 70,400 cells</a:t>
            </a:r>
          </a:p>
          <a:p>
            <a:pPr marL="0" indent="0">
              <a:buNone/>
            </a:pPr>
            <a:endParaRPr lang="en-US" sz="2400" dirty="0"/>
          </a:p>
          <a:p>
            <a:pPr marL="0" indent="0">
              <a:buNone/>
            </a:pPr>
            <a:r>
              <a:rPr lang="en-US" sz="2400" dirty="0"/>
              <a:t>Queen Lays ~1,500 eggs a day (Maybe up to 2,000)</a:t>
            </a:r>
          </a:p>
          <a:p>
            <a:r>
              <a:rPr lang="en-US" sz="2400" dirty="0"/>
              <a:t>Brood takes 21 days to emerge from cells</a:t>
            </a:r>
          </a:p>
          <a:p>
            <a:r>
              <a:rPr lang="en-US" sz="2400" dirty="0"/>
              <a:t>@1,500 eggs/day – 31,500 cells are needed; </a:t>
            </a:r>
          </a:p>
          <a:p>
            <a:r>
              <a:rPr lang="en-US" sz="2400" dirty="0"/>
              <a:t>Approximately 50% of cells is brood </a:t>
            </a:r>
          </a:p>
          <a:p>
            <a:endParaRPr lang="en-US" sz="2400" dirty="0"/>
          </a:p>
          <a:p>
            <a:pPr marL="0" indent="0">
              <a:buNone/>
            </a:pPr>
            <a:r>
              <a:rPr lang="en-US" sz="2400" dirty="0"/>
              <a:t>Rest of the Cells</a:t>
            </a:r>
          </a:p>
          <a:p>
            <a:r>
              <a:rPr lang="en-US" sz="2400" dirty="0"/>
              <a:t>20-25% Honey Stores</a:t>
            </a:r>
          </a:p>
          <a:p>
            <a:r>
              <a:rPr lang="en-US" sz="2400" dirty="0"/>
              <a:t>20% Pollen Stores</a:t>
            </a:r>
          </a:p>
          <a:p>
            <a:r>
              <a:rPr lang="en-US" sz="2400" dirty="0"/>
              <a:t>?Drone Brood?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5DE71034-032C-42F6-BB82-88CEE347D5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4042" y="1294413"/>
            <a:ext cx="5198864" cy="2811780"/>
          </a:xfrm>
          <a:prstGeom prst="rect">
            <a:avLst/>
          </a:prstGeom>
        </p:spPr>
      </p:pic>
      <p:sp>
        <p:nvSpPr>
          <p:cNvPr id="9" name="TextBox 8">
            <a:extLst>
              <a:ext uri="{FF2B5EF4-FFF2-40B4-BE49-F238E27FC236}">
                <a16:creationId xmlns:a16="http://schemas.microsoft.com/office/drawing/2014/main" id="{5786EB8D-4FDA-498B-BA7C-621C9D19B01C}"/>
              </a:ext>
            </a:extLst>
          </p:cNvPr>
          <p:cNvSpPr txBox="1"/>
          <p:nvPr/>
        </p:nvSpPr>
        <p:spPr>
          <a:xfrm>
            <a:off x="5768341" y="4800600"/>
            <a:ext cx="5859780" cy="1846659"/>
          </a:xfrm>
          <a:prstGeom prst="rect">
            <a:avLst/>
          </a:prstGeom>
          <a:noFill/>
        </p:spPr>
        <p:txBody>
          <a:bodyPr wrap="square" rtlCol="0">
            <a:spAutoFit/>
          </a:bodyPr>
          <a:lstStyle/>
          <a:p>
            <a:r>
              <a:rPr lang="en-US" sz="2400" dirty="0"/>
              <a:t>Source: Devan </a:t>
            </a:r>
            <a:r>
              <a:rPr lang="en-US" sz="2400" dirty="0" err="1"/>
              <a:t>Rawn</a:t>
            </a:r>
            <a:r>
              <a:rPr lang="en-US" sz="2400" dirty="0"/>
              <a:t> – “Why Managing Bee Hives as a Single Brood Chambers Works”</a:t>
            </a:r>
          </a:p>
          <a:p>
            <a:endParaRPr lang="en-US" sz="2400" dirty="0"/>
          </a:p>
          <a:p>
            <a:r>
              <a:rPr lang="en-US" sz="2400" dirty="0"/>
              <a:t>https://youtu.be/YjyNcyVvbEI</a:t>
            </a:r>
          </a:p>
          <a:p>
            <a:endParaRPr lang="en-US" dirty="0"/>
          </a:p>
        </p:txBody>
      </p:sp>
    </p:spTree>
    <p:extLst>
      <p:ext uri="{BB962C8B-B14F-4D97-AF65-F5344CB8AC3E}">
        <p14:creationId xmlns:p14="http://schemas.microsoft.com/office/powerpoint/2010/main" val="1854559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51461" y="123175"/>
            <a:ext cx="9873614" cy="1073165"/>
          </a:xfrm>
        </p:spPr>
        <p:txBody>
          <a:bodyPr>
            <a:normAutofit/>
          </a:bodyPr>
          <a:lstStyle/>
          <a:p>
            <a:r>
              <a:rPr lang="en-US" dirty="0"/>
              <a:t>Summer Brood vs Winter Brood</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893474" y="66213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870165" y="184590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14</a:t>
            </a:fld>
            <a:endParaRPr lang="en-US" dirty="0"/>
          </a:p>
        </p:txBody>
      </p:sp>
      <p:pic>
        <p:nvPicPr>
          <p:cNvPr id="18" name="Picture 17">
            <a:extLst>
              <a:ext uri="{FF2B5EF4-FFF2-40B4-BE49-F238E27FC236}">
                <a16:creationId xmlns:a16="http://schemas.microsoft.com/office/drawing/2014/main" id="{877EA0A4-3B5A-4E6F-9018-D2D44B1FF8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8328" y="486212"/>
            <a:ext cx="4917440" cy="3688080"/>
          </a:xfrm>
          <a:prstGeom prst="rect">
            <a:avLst/>
          </a:prstGeom>
        </p:spPr>
      </p:pic>
      <p:pic>
        <p:nvPicPr>
          <p:cNvPr id="22" name="Picture 21">
            <a:extLst>
              <a:ext uri="{FF2B5EF4-FFF2-40B4-BE49-F238E27FC236}">
                <a16:creationId xmlns:a16="http://schemas.microsoft.com/office/drawing/2014/main" id="{83396AFF-D970-43B3-919A-774C96D06A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461" y="1468889"/>
            <a:ext cx="5953760" cy="4465320"/>
          </a:xfrm>
          <a:prstGeom prst="rect">
            <a:avLst/>
          </a:prstGeom>
        </p:spPr>
      </p:pic>
      <p:sp>
        <p:nvSpPr>
          <p:cNvPr id="23" name="TextBox 22">
            <a:extLst>
              <a:ext uri="{FF2B5EF4-FFF2-40B4-BE49-F238E27FC236}">
                <a16:creationId xmlns:a16="http://schemas.microsoft.com/office/drawing/2014/main" id="{308C2DA5-B4F0-4335-B527-C01F8F2F0E46}"/>
              </a:ext>
            </a:extLst>
          </p:cNvPr>
          <p:cNvSpPr txBox="1"/>
          <p:nvPr/>
        </p:nvSpPr>
        <p:spPr>
          <a:xfrm>
            <a:off x="6294120" y="4537329"/>
            <a:ext cx="5263568" cy="1384995"/>
          </a:xfrm>
          <a:prstGeom prst="rect">
            <a:avLst/>
          </a:prstGeom>
          <a:noFill/>
        </p:spPr>
        <p:txBody>
          <a:bodyPr wrap="square" rtlCol="0">
            <a:spAutoFit/>
          </a:bodyPr>
          <a:lstStyle/>
          <a:p>
            <a:pPr algn="r"/>
            <a:r>
              <a:rPr lang="en-US" sz="2800" dirty="0"/>
              <a:t>Above: November 9, 2022</a:t>
            </a:r>
          </a:p>
          <a:p>
            <a:endParaRPr lang="en-US" sz="2800" dirty="0"/>
          </a:p>
          <a:p>
            <a:r>
              <a:rPr lang="en-US" sz="2800" dirty="0"/>
              <a:t>Left: September 14, 2022</a:t>
            </a:r>
          </a:p>
        </p:txBody>
      </p:sp>
    </p:spTree>
    <p:extLst>
      <p:ext uri="{BB962C8B-B14F-4D97-AF65-F5344CB8AC3E}">
        <p14:creationId xmlns:p14="http://schemas.microsoft.com/office/powerpoint/2010/main" val="22623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51461" y="123175"/>
            <a:ext cx="9873614" cy="1073165"/>
          </a:xfrm>
        </p:spPr>
        <p:txBody>
          <a:bodyPr>
            <a:normAutofit/>
          </a:bodyPr>
          <a:lstStyle/>
          <a:p>
            <a:r>
              <a:rPr lang="en-US" dirty="0"/>
              <a:t>Biggest Issues w/ Single Deeps</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7758094" y="483602"/>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8893473" y="1162373"/>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15</a:t>
            </a:fld>
            <a:endParaRPr lang="en-US" dirty="0"/>
          </a:p>
        </p:txBody>
      </p:sp>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480057" y="1257300"/>
            <a:ext cx="7278037" cy="5259211"/>
          </a:xfrm>
        </p:spPr>
        <p:txBody>
          <a:bodyPr>
            <a:normAutofit fontScale="85000" lnSpcReduction="10000"/>
          </a:bodyPr>
          <a:lstStyle/>
          <a:p>
            <a:pPr marL="0" indent="0">
              <a:buNone/>
            </a:pPr>
            <a:r>
              <a:rPr lang="en-US" sz="3600" dirty="0"/>
              <a:t>Swarms - </a:t>
            </a:r>
            <a:r>
              <a:rPr lang="en-US" sz="4000" dirty="0"/>
              <a:t>My Experience</a:t>
            </a:r>
          </a:p>
          <a:p>
            <a:r>
              <a:rPr lang="en-US" sz="3000" dirty="0"/>
              <a:t>Not that often! Estimating maybe 10x or so.* </a:t>
            </a:r>
          </a:p>
          <a:p>
            <a:pPr lvl="1"/>
            <a:r>
              <a:rPr lang="en-US" sz="2000" dirty="0"/>
              <a:t>&lt; 5 were because of space issues; “True Swarms”</a:t>
            </a:r>
          </a:p>
          <a:p>
            <a:pPr lvl="1"/>
            <a:r>
              <a:rPr lang="en-US" sz="2000" dirty="0"/>
              <a:t>2025 Spring had 3 swarms b/c lack of attention (space)</a:t>
            </a:r>
          </a:p>
          <a:p>
            <a:pPr lvl="1"/>
            <a:r>
              <a:rPr lang="en-US" sz="2000" dirty="0"/>
              <a:t>Mostly “swarms” happened in Fall.  BUT could also be called </a:t>
            </a:r>
            <a:r>
              <a:rPr lang="en-US" sz="2000" dirty="0" err="1"/>
              <a:t>supercedure</a:t>
            </a:r>
            <a:r>
              <a:rPr lang="en-US" sz="2000" dirty="0"/>
              <a:t> (I’m unsure.)  I decided they were “fine” and I didn’t need to inspect – and there was clearly an </a:t>
            </a:r>
            <a:r>
              <a:rPr lang="en-US" sz="2000" dirty="0" err="1"/>
              <a:t>umarked</a:t>
            </a:r>
            <a:r>
              <a:rPr lang="en-US" sz="2000" dirty="0"/>
              <a:t> queen running around. </a:t>
            </a:r>
          </a:p>
          <a:p>
            <a:pPr marL="266700" lvl="1" indent="0">
              <a:buNone/>
            </a:pPr>
            <a:endParaRPr lang="en-US" dirty="0"/>
          </a:p>
          <a:p>
            <a:r>
              <a:rPr lang="en-US" sz="3000" dirty="0"/>
              <a:t>But…..Don’t bees swarm in Double Deeps too?  </a:t>
            </a:r>
            <a:r>
              <a:rPr lang="en-US" sz="3000" dirty="0">
                <a:sym typeface="Wingdings" panose="05000000000000000000" pitchFamily="2" charset="2"/>
              </a:rPr>
              <a:t> </a:t>
            </a:r>
          </a:p>
          <a:p>
            <a:pPr lvl="1"/>
            <a:r>
              <a:rPr lang="en-US" sz="2400" dirty="0">
                <a:sym typeface="Wingdings" panose="05000000000000000000" pitchFamily="2" charset="2"/>
              </a:rPr>
              <a:t>i.e. We are always looking out for Swarms, especially in Spring; </a:t>
            </a:r>
            <a:r>
              <a:rPr lang="en-US" sz="2400" b="1" dirty="0">
                <a:sym typeface="Wingdings" panose="05000000000000000000" pitchFamily="2" charset="2"/>
              </a:rPr>
              <a:t>Double Deeps don’t make you immune to swarming</a:t>
            </a:r>
          </a:p>
          <a:p>
            <a:pPr marL="266700" lvl="1" indent="0">
              <a:buNone/>
            </a:pPr>
            <a:endParaRPr lang="en-US" sz="1900" dirty="0">
              <a:sym typeface="Wingdings" panose="05000000000000000000" pitchFamily="2" charset="2"/>
            </a:endParaRPr>
          </a:p>
          <a:p>
            <a:pPr marL="0" indent="0">
              <a:buNone/>
            </a:pPr>
            <a:r>
              <a:rPr lang="en-US" sz="3000" dirty="0">
                <a:sym typeface="Wingdings" panose="05000000000000000000" pitchFamily="2" charset="2"/>
              </a:rPr>
              <a:t>Minimizing Losses (similar for Double Deeps)</a:t>
            </a:r>
          </a:p>
          <a:p>
            <a:r>
              <a:rPr lang="en-US" sz="2200" dirty="0">
                <a:sym typeface="Wingdings" panose="05000000000000000000" pitchFamily="2" charset="2"/>
              </a:rPr>
              <a:t>Backup </a:t>
            </a:r>
            <a:r>
              <a:rPr lang="en-US" sz="2200" dirty="0" err="1">
                <a:sym typeface="Wingdings" panose="05000000000000000000" pitchFamily="2" charset="2"/>
              </a:rPr>
              <a:t>Nucs</a:t>
            </a:r>
            <a:r>
              <a:rPr lang="en-US" sz="2200" dirty="0">
                <a:sym typeface="Wingdings" panose="05000000000000000000" pitchFamily="2" charset="2"/>
              </a:rPr>
              <a:t> to support your production hives</a:t>
            </a:r>
          </a:p>
          <a:p>
            <a:r>
              <a:rPr lang="en-US" sz="2200" dirty="0">
                <a:sym typeface="Wingdings" panose="05000000000000000000" pitchFamily="2" charset="2"/>
              </a:rPr>
              <a:t>Find your “Queen Guy” – somewhere you can get a queen quickly and locally to minimize down time</a:t>
            </a:r>
          </a:p>
          <a:p>
            <a:endParaRPr lang="en-US" dirty="0">
              <a:sym typeface="Wingdings" panose="05000000000000000000" pitchFamily="2" charset="2"/>
            </a:endParaRPr>
          </a:p>
          <a:p>
            <a:pPr marL="266700" lvl="1" indent="0">
              <a:buNone/>
            </a:pPr>
            <a:endParaRPr lang="en-US" dirty="0">
              <a:sym typeface="Wingdings" panose="05000000000000000000" pitchFamily="2" charset="2"/>
            </a:endParaRPr>
          </a:p>
          <a:p>
            <a:endParaRPr lang="en-US" dirty="0"/>
          </a:p>
          <a:p>
            <a:pPr lvl="1"/>
            <a:endParaRPr lang="en-US" dirty="0"/>
          </a:p>
          <a:p>
            <a:pPr lvl="1"/>
            <a:endParaRPr lang="en-US" dirty="0"/>
          </a:p>
          <a:p>
            <a:endParaRPr lang="en-US" dirty="0"/>
          </a:p>
          <a:p>
            <a:pPr lvl="1"/>
            <a:endParaRPr lang="en-US" dirty="0"/>
          </a:p>
        </p:txBody>
      </p:sp>
      <p:sp>
        <p:nvSpPr>
          <p:cNvPr id="4" name="Rectangle 3">
            <a:extLst>
              <a:ext uri="{FF2B5EF4-FFF2-40B4-BE49-F238E27FC236}">
                <a16:creationId xmlns:a16="http://schemas.microsoft.com/office/drawing/2014/main" id="{B1FD4DDD-A279-4299-9F1E-C77A23DC8E34}"/>
              </a:ext>
            </a:extLst>
          </p:cNvPr>
          <p:cNvSpPr/>
          <p:nvPr/>
        </p:nvSpPr>
        <p:spPr>
          <a:xfrm>
            <a:off x="7933899" y="2536141"/>
            <a:ext cx="3567407" cy="2862322"/>
          </a:xfrm>
          <a:prstGeom prst="rect">
            <a:avLst/>
          </a:prstGeom>
        </p:spPr>
        <p:txBody>
          <a:bodyPr wrap="square">
            <a:spAutoFit/>
          </a:bodyPr>
          <a:lstStyle/>
          <a:p>
            <a:r>
              <a:rPr lang="en-US" dirty="0">
                <a:sym typeface="Wingdings" panose="05000000000000000000" pitchFamily="2" charset="2"/>
              </a:rPr>
              <a:t>*NB: It’s hard to admit that I don’t know the exact reasons for what happened. Queen went missing. Could have been a swarm, or </a:t>
            </a:r>
            <a:r>
              <a:rPr lang="en-US" dirty="0" err="1">
                <a:sym typeface="Wingdings" panose="05000000000000000000" pitchFamily="2" charset="2"/>
              </a:rPr>
              <a:t>supercedure</a:t>
            </a:r>
            <a:r>
              <a:rPr lang="en-US" dirty="0">
                <a:sym typeface="Wingdings" panose="05000000000000000000" pitchFamily="2" charset="2"/>
              </a:rPr>
              <a:t>, or emergency.</a:t>
            </a:r>
          </a:p>
          <a:p>
            <a:endParaRPr lang="en-US" dirty="0">
              <a:sym typeface="Wingdings" panose="05000000000000000000" pitchFamily="2" charset="2"/>
            </a:endParaRPr>
          </a:p>
          <a:p>
            <a:r>
              <a:rPr lang="en-US" dirty="0">
                <a:sym typeface="Wingdings" panose="05000000000000000000" pitchFamily="2" charset="2"/>
              </a:rPr>
              <a:t>All my strange queen issues have been in the Fall when I am tired and busy and haven’t been keeping up with my bees.</a:t>
            </a:r>
          </a:p>
        </p:txBody>
      </p:sp>
    </p:spTree>
    <p:extLst>
      <p:ext uri="{BB962C8B-B14F-4D97-AF65-F5344CB8AC3E}">
        <p14:creationId xmlns:p14="http://schemas.microsoft.com/office/powerpoint/2010/main" val="222071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251461" y="123175"/>
            <a:ext cx="9873614" cy="1073165"/>
          </a:xfrm>
        </p:spPr>
        <p:txBody>
          <a:bodyPr>
            <a:normAutofit/>
          </a:bodyPr>
          <a:lstStyle/>
          <a:p>
            <a:r>
              <a:rPr lang="en-US" dirty="0"/>
              <a:t>Biggest Issues w/ Single Deeps</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7758094" y="483602"/>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8893473" y="1162373"/>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16</a:t>
            </a:fld>
            <a:endParaRPr lang="en-US" dirty="0"/>
          </a:p>
        </p:txBody>
      </p:sp>
      <p:sp>
        <p:nvSpPr>
          <p:cNvPr id="3" name="TextBox 2">
            <a:extLst>
              <a:ext uri="{FF2B5EF4-FFF2-40B4-BE49-F238E27FC236}">
                <a16:creationId xmlns:a16="http://schemas.microsoft.com/office/drawing/2014/main" id="{F77D3F97-4B17-4F78-8B47-B15242DCCF62}"/>
              </a:ext>
            </a:extLst>
          </p:cNvPr>
          <p:cNvSpPr txBox="1"/>
          <p:nvPr/>
        </p:nvSpPr>
        <p:spPr>
          <a:xfrm>
            <a:off x="378108" y="843677"/>
            <a:ext cx="7379986" cy="5170646"/>
          </a:xfrm>
          <a:prstGeom prst="rect">
            <a:avLst/>
          </a:prstGeom>
          <a:noFill/>
        </p:spPr>
        <p:txBody>
          <a:bodyPr wrap="square" rtlCol="0">
            <a:spAutoFit/>
          </a:bodyPr>
          <a:lstStyle/>
          <a:p>
            <a:r>
              <a:rPr lang="en-US" sz="2400" dirty="0">
                <a:sym typeface="Wingdings" panose="05000000000000000000" pitchFamily="2" charset="2"/>
              </a:rPr>
              <a:t>Preemptive and Prophylactic Swarm Measures:</a:t>
            </a:r>
          </a:p>
          <a:p>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Keep 2 frames of resources (honey) on the outside.  Once they cross that threshold, it’s time to think and plan about taking action.</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Once they reach 10 frames of brood, you can pull out 1 or 2 frames of brood to make a little NUC split; even raise your own queen. Swap in 1 or 2 frames of comb to keep things going or add foundation to build out. (“</a:t>
            </a:r>
            <a:r>
              <a:rPr lang="en-US" dirty="0" err="1">
                <a:sym typeface="Wingdings" panose="05000000000000000000" pitchFamily="2" charset="2"/>
              </a:rPr>
              <a:t>Nuc</a:t>
            </a:r>
            <a:r>
              <a:rPr lang="en-US" dirty="0">
                <a:sym typeface="Wingdings" panose="05000000000000000000" pitchFamily="2" charset="2"/>
              </a:rPr>
              <a:t>”-</a:t>
            </a:r>
            <a:r>
              <a:rPr lang="en-US" dirty="0" err="1">
                <a:sym typeface="Wingdings" panose="05000000000000000000" pitchFamily="2" charset="2"/>
              </a:rPr>
              <a:t>lear</a:t>
            </a:r>
            <a:r>
              <a:rPr lang="en-US" dirty="0">
                <a:sym typeface="Wingdings" panose="05000000000000000000" pitchFamily="2" charset="2"/>
              </a:rPr>
              <a:t> Option? </a:t>
            </a:r>
            <a:r>
              <a:rPr lang="en-US" dirty="0" err="1">
                <a:sym typeface="Wingdings" panose="05000000000000000000" pitchFamily="2" charset="2"/>
              </a:rPr>
              <a:t>heheh</a:t>
            </a:r>
            <a:r>
              <a:rPr lang="en-US" dirty="0">
                <a:sym typeface="Wingdings" panose="05000000000000000000" pitchFamily="2" charset="2"/>
              </a:rPr>
              <a:t> )</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“Nuclear” Option - Removing Queen Excluder (QE) to allow the queen to wander up for a little bit. Then adding QE back when the danger is over. Similar to a “Demaree Split” </a:t>
            </a:r>
          </a:p>
          <a:p>
            <a:pPr marL="285750" indent="-285750">
              <a:buFont typeface="Arial" panose="020B0604020202020204" pitchFamily="34" charset="0"/>
              <a:buChar char="•"/>
            </a:pPr>
            <a:endParaRPr lang="en-US" dirty="0">
              <a:sym typeface="Wingdings" panose="05000000000000000000" pitchFamily="2" charset="2"/>
            </a:endParaRPr>
          </a:p>
          <a:p>
            <a:r>
              <a:rPr lang="en-US" dirty="0">
                <a:sym typeface="Wingdings" panose="05000000000000000000" pitchFamily="2" charset="2"/>
              </a:rPr>
              <a:t>If I see queen cells (not cups), I knock those down to buy time (assuming queen is still running around) and go ahead and make a small split; usually leaving old queen in place. Main goal is to reduce population</a:t>
            </a:r>
          </a:p>
          <a:p>
            <a:endParaRPr lang="en-US" dirty="0"/>
          </a:p>
        </p:txBody>
      </p:sp>
      <p:pic>
        <p:nvPicPr>
          <p:cNvPr id="5" name="Picture 4">
            <a:extLst>
              <a:ext uri="{FF2B5EF4-FFF2-40B4-BE49-F238E27FC236}">
                <a16:creationId xmlns:a16="http://schemas.microsoft.com/office/drawing/2014/main" id="{CD73C483-EC14-4CE9-83EF-9E7528576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1033" y="2389833"/>
            <a:ext cx="3041103" cy="4087504"/>
          </a:xfrm>
          <a:prstGeom prst="rect">
            <a:avLst/>
          </a:prstGeom>
        </p:spPr>
      </p:pic>
      <p:sp>
        <p:nvSpPr>
          <p:cNvPr id="7" name="TextBox 6">
            <a:extLst>
              <a:ext uri="{FF2B5EF4-FFF2-40B4-BE49-F238E27FC236}">
                <a16:creationId xmlns:a16="http://schemas.microsoft.com/office/drawing/2014/main" id="{A61D279A-52A5-4472-92F6-E31F6146B22B}"/>
              </a:ext>
            </a:extLst>
          </p:cNvPr>
          <p:cNvSpPr txBox="1"/>
          <p:nvPr/>
        </p:nvSpPr>
        <p:spPr>
          <a:xfrm>
            <a:off x="5715426" y="5803246"/>
            <a:ext cx="3121098" cy="646331"/>
          </a:xfrm>
          <a:prstGeom prst="rect">
            <a:avLst/>
          </a:prstGeom>
          <a:noFill/>
        </p:spPr>
        <p:txBody>
          <a:bodyPr wrap="square" rtlCol="0">
            <a:spAutoFit/>
          </a:bodyPr>
          <a:lstStyle/>
          <a:p>
            <a:r>
              <a:rPr lang="en-US" dirty="0"/>
              <a:t>This guy should have done something earlier…..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88301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93452" y="89208"/>
            <a:ext cx="9873614" cy="1073165"/>
          </a:xfrm>
        </p:spPr>
        <p:txBody>
          <a:bodyPr>
            <a:normAutofit/>
          </a:bodyPr>
          <a:lstStyle/>
          <a:p>
            <a:r>
              <a:rPr lang="en-US" dirty="0"/>
              <a:t>Increasing Space for Single Deeps - Slatted Rack</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9445409" y="35562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445409" y="173036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17</a:t>
            </a:fld>
            <a:endParaRPr lang="en-US" dirty="0"/>
          </a:p>
        </p:txBody>
      </p:sp>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480058" y="1082040"/>
            <a:ext cx="8359142" cy="5434471"/>
          </a:xfrm>
        </p:spPr>
        <p:txBody>
          <a:bodyPr>
            <a:normAutofit fontScale="62500" lnSpcReduction="20000"/>
          </a:bodyPr>
          <a:lstStyle/>
          <a:p>
            <a:pPr marL="0" indent="0">
              <a:buNone/>
            </a:pPr>
            <a:r>
              <a:rPr lang="en-US" sz="3600" dirty="0"/>
              <a:t>Positives - </a:t>
            </a:r>
          </a:p>
          <a:p>
            <a:r>
              <a:rPr lang="en-US" sz="3600" dirty="0"/>
              <a:t>Primarily a “Northern Thing” (cf. Etienne Tardiff –Yukon Beekeeping)</a:t>
            </a:r>
          </a:p>
          <a:p>
            <a:r>
              <a:rPr lang="en-US" sz="3600" dirty="0"/>
              <a:t>Extends the bottom of the Hive (temperature buffer)</a:t>
            </a:r>
          </a:p>
          <a:p>
            <a:r>
              <a:rPr lang="en-US" sz="3600" dirty="0"/>
              <a:t>Allows the Queen to lay the full frame</a:t>
            </a:r>
          </a:p>
          <a:p>
            <a:r>
              <a:rPr lang="en-US" sz="3600" dirty="0"/>
              <a:t>Good in Summer – “reduces” bearding (</a:t>
            </a:r>
            <a:r>
              <a:rPr lang="en-US" sz="3600" dirty="0" err="1"/>
              <a:t>kinda</a:t>
            </a:r>
            <a:r>
              <a:rPr lang="en-US" sz="3600" dirty="0"/>
              <a:t>)</a:t>
            </a:r>
          </a:p>
          <a:p>
            <a:r>
              <a:rPr lang="en-US" sz="3600" dirty="0"/>
              <a:t>Good in Winter – space away from entrance, not as drafty</a:t>
            </a:r>
          </a:p>
          <a:p>
            <a:r>
              <a:rPr lang="en-US" sz="3600" dirty="0"/>
              <a:t>Makes other newbies look at you like you know what you’re doing.</a:t>
            </a:r>
          </a:p>
          <a:p>
            <a:endParaRPr lang="en-US" sz="3600" dirty="0"/>
          </a:p>
          <a:p>
            <a:pPr marL="0" indent="0">
              <a:buNone/>
            </a:pPr>
            <a:r>
              <a:rPr lang="en-US" sz="3600" dirty="0"/>
              <a:t>Negatives - </a:t>
            </a:r>
          </a:p>
          <a:p>
            <a:r>
              <a:rPr lang="en-US" sz="3600" dirty="0"/>
              <a:t>Another piece of equipment - $20-25/</a:t>
            </a:r>
            <a:r>
              <a:rPr lang="en-US" sz="3600" dirty="0" err="1"/>
              <a:t>ea</a:t>
            </a:r>
            <a:r>
              <a:rPr lang="en-US" sz="3600" dirty="0"/>
              <a:t>?</a:t>
            </a:r>
          </a:p>
          <a:p>
            <a:r>
              <a:rPr lang="en-US" sz="3600" dirty="0"/>
              <a:t>Bees (</a:t>
            </a:r>
            <a:r>
              <a:rPr lang="en-US" sz="3600" dirty="0" err="1"/>
              <a:t>eg.</a:t>
            </a:r>
            <a:r>
              <a:rPr lang="en-US" sz="3600" dirty="0"/>
              <a:t> the queen) sometimes hides down there. (i.e. you have a lot more bees than you think!!</a:t>
            </a:r>
          </a:p>
          <a:p>
            <a:r>
              <a:rPr lang="en-US" sz="3600" dirty="0"/>
              <a:t>Makes other people think you don’t know what you’re doing (in Texas, at least).</a:t>
            </a:r>
            <a:endParaRPr lang="en-US" dirty="0"/>
          </a:p>
          <a:p>
            <a:endParaRPr lang="en-US" dirty="0"/>
          </a:p>
          <a:p>
            <a:pPr lvl="1"/>
            <a:endParaRPr lang="en-US" dirty="0"/>
          </a:p>
        </p:txBody>
      </p:sp>
      <p:pic>
        <p:nvPicPr>
          <p:cNvPr id="8" name="Picture 7">
            <a:extLst>
              <a:ext uri="{FF2B5EF4-FFF2-40B4-BE49-F238E27FC236}">
                <a16:creationId xmlns:a16="http://schemas.microsoft.com/office/drawing/2014/main" id="{87E459BB-EA1A-43E6-AF12-8B447A66CC3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549941" y="2699063"/>
            <a:ext cx="3177715" cy="1927859"/>
          </a:xfrm>
          <a:prstGeom prst="rect">
            <a:avLst/>
          </a:prstGeom>
        </p:spPr>
      </p:pic>
    </p:spTree>
    <p:extLst>
      <p:ext uri="{BB962C8B-B14F-4D97-AF65-F5344CB8AC3E}">
        <p14:creationId xmlns:p14="http://schemas.microsoft.com/office/powerpoint/2010/main" val="2361234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193452" y="89208"/>
            <a:ext cx="9873614" cy="1073165"/>
          </a:xfrm>
        </p:spPr>
        <p:txBody>
          <a:bodyPr>
            <a:normAutofit/>
          </a:bodyPr>
          <a:lstStyle/>
          <a:p>
            <a:r>
              <a:rPr lang="en-US" dirty="0"/>
              <a:t>Vent Box – Attic Box – Feeder Box – Quilt Box</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9445409" y="290642"/>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068733" y="162123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18</a:t>
            </a:fld>
            <a:endParaRPr lang="en-US" dirty="0"/>
          </a:p>
        </p:txBody>
      </p:sp>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480058" y="1082040"/>
            <a:ext cx="7696202" cy="5434471"/>
          </a:xfrm>
        </p:spPr>
        <p:txBody>
          <a:bodyPr>
            <a:normAutofit fontScale="85000" lnSpcReduction="20000"/>
          </a:bodyPr>
          <a:lstStyle/>
          <a:p>
            <a:pPr marL="0" indent="0">
              <a:buNone/>
            </a:pPr>
            <a:r>
              <a:rPr lang="en-US" sz="3600" dirty="0"/>
              <a:t>Positives: </a:t>
            </a:r>
          </a:p>
          <a:p>
            <a:r>
              <a:rPr lang="en-US" sz="3600" dirty="0"/>
              <a:t>Space for feeding because there’s no space for a feeder. (e.g. I use </a:t>
            </a:r>
            <a:r>
              <a:rPr lang="en-US" sz="3600" dirty="0" err="1"/>
              <a:t>Ceracell</a:t>
            </a:r>
            <a:r>
              <a:rPr lang="en-US" sz="3600" dirty="0"/>
              <a:t>)</a:t>
            </a:r>
          </a:p>
          <a:p>
            <a:r>
              <a:rPr lang="en-US" sz="3600" dirty="0"/>
              <a:t>Top Entrance, if added, provides quicker access to honey supers</a:t>
            </a:r>
          </a:p>
          <a:p>
            <a:r>
              <a:rPr lang="en-US" sz="3600" dirty="0"/>
              <a:t>Heat Buffer for the Summer sun; vent, if added for heat dissipation (may reduce bearding)</a:t>
            </a:r>
          </a:p>
          <a:p>
            <a:r>
              <a:rPr lang="en-US" sz="3600" dirty="0"/>
              <a:t>Can add burlap and other insulation material for winter. (cf. condensing hive vs. vented hive)</a:t>
            </a:r>
          </a:p>
          <a:p>
            <a:endParaRPr lang="en-US" sz="3600" dirty="0"/>
          </a:p>
          <a:p>
            <a:pPr marL="0" indent="0">
              <a:buNone/>
            </a:pPr>
            <a:r>
              <a:rPr lang="en-US" sz="3600" dirty="0"/>
              <a:t>Negatives: </a:t>
            </a:r>
          </a:p>
          <a:p>
            <a:r>
              <a:rPr lang="en-US" sz="3600" dirty="0"/>
              <a:t>$$ - Another piece of equipment</a:t>
            </a:r>
          </a:p>
          <a:p>
            <a:r>
              <a:rPr lang="en-US" sz="3600" dirty="0"/>
              <a:t>Possible ingress route for SHB</a:t>
            </a:r>
            <a:endParaRPr lang="en-US" dirty="0"/>
          </a:p>
          <a:p>
            <a:pPr lvl="1"/>
            <a:endParaRPr lang="en-US" dirty="0"/>
          </a:p>
        </p:txBody>
      </p:sp>
      <p:sp>
        <p:nvSpPr>
          <p:cNvPr id="3" name="TextBox 2">
            <a:extLst>
              <a:ext uri="{FF2B5EF4-FFF2-40B4-BE49-F238E27FC236}">
                <a16:creationId xmlns:a16="http://schemas.microsoft.com/office/drawing/2014/main" id="{50C0231C-EC96-4992-9BF7-80D7A884EB60}"/>
              </a:ext>
            </a:extLst>
          </p:cNvPr>
          <p:cNvSpPr txBox="1"/>
          <p:nvPr/>
        </p:nvSpPr>
        <p:spPr>
          <a:xfrm>
            <a:off x="8463056" y="2784018"/>
            <a:ext cx="3208020" cy="3416320"/>
          </a:xfrm>
          <a:prstGeom prst="rect">
            <a:avLst/>
          </a:prstGeom>
          <a:noFill/>
        </p:spPr>
        <p:txBody>
          <a:bodyPr wrap="square" rtlCol="0">
            <a:spAutoFit/>
          </a:bodyPr>
          <a:lstStyle/>
          <a:p>
            <a:r>
              <a:rPr lang="en-US" dirty="0"/>
              <a:t>Ongoing Vent Box Project Goals: </a:t>
            </a:r>
          </a:p>
          <a:p>
            <a:pPr marL="285750" indent="-285750">
              <a:buFont typeface="Arial" panose="020B0604020202020204" pitchFamily="34" charset="0"/>
              <a:buChar char="•"/>
            </a:pPr>
            <a:r>
              <a:rPr lang="en-US" dirty="0"/>
              <a:t>Top Entrance – emulating Guardian SHB Gate</a:t>
            </a:r>
          </a:p>
          <a:p>
            <a:pPr marL="285750" indent="-285750">
              <a:buFont typeface="Arial" panose="020B0604020202020204" pitchFamily="34" charset="0"/>
              <a:buChar char="•"/>
            </a:pPr>
            <a:r>
              <a:rPr lang="en-US" dirty="0"/>
              <a:t>Feeder Compatible</a:t>
            </a:r>
          </a:p>
          <a:p>
            <a:pPr marL="285750" indent="-285750">
              <a:buFont typeface="Arial" panose="020B0604020202020204" pitchFamily="34" charset="0"/>
              <a:buChar char="•"/>
            </a:pPr>
            <a:r>
              <a:rPr lang="en-US" dirty="0"/>
              <a:t>Winter – Moisture regulation/insulation</a:t>
            </a:r>
          </a:p>
          <a:p>
            <a:pPr marL="285750" indent="-285750">
              <a:buFont typeface="Arial" panose="020B0604020202020204" pitchFamily="34" charset="0"/>
              <a:buChar char="•"/>
            </a:pPr>
            <a:r>
              <a:rPr lang="en-US" dirty="0"/>
              <a:t>Summer – Ventilation to reduce bearding</a:t>
            </a:r>
          </a:p>
          <a:p>
            <a:pPr marL="285750" indent="-285750">
              <a:buFont typeface="Arial" panose="020B0604020202020204" pitchFamily="34" charset="0"/>
              <a:buChar char="•"/>
            </a:pPr>
            <a:r>
              <a:rPr lang="en-US" dirty="0"/>
              <a:t>Propolis Trap Compatible</a:t>
            </a:r>
          </a:p>
          <a:p>
            <a:pPr marL="285750" indent="-285750">
              <a:buFont typeface="Arial" panose="020B0604020202020204" pitchFamily="34" charset="0"/>
              <a:buChar char="•"/>
            </a:pPr>
            <a:r>
              <a:rPr lang="en-US" dirty="0"/>
              <a:t>Inner Cover Integrated</a:t>
            </a:r>
          </a:p>
          <a:p>
            <a:pPr marL="285750" indent="-285750">
              <a:buFont typeface="Arial" panose="020B0604020202020204" pitchFamily="34" charset="0"/>
              <a:buChar char="•"/>
            </a:pPr>
            <a:r>
              <a:rPr lang="en-US" dirty="0"/>
              <a:t>Win </a:t>
            </a:r>
            <a:r>
              <a:rPr lang="en-US" dirty="0" err="1"/>
              <a:t>PowerBall</a:t>
            </a:r>
            <a:r>
              <a:rPr lang="en-US" dirty="0"/>
              <a:t> Lottery</a:t>
            </a:r>
          </a:p>
          <a:p>
            <a:endParaRPr lang="en-US" dirty="0"/>
          </a:p>
        </p:txBody>
      </p:sp>
    </p:spTree>
    <p:extLst>
      <p:ext uri="{BB962C8B-B14F-4D97-AF65-F5344CB8AC3E}">
        <p14:creationId xmlns:p14="http://schemas.microsoft.com/office/powerpoint/2010/main" val="371819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198601" y="1841719"/>
            <a:ext cx="7751470" cy="4733599"/>
          </a:xfrm>
        </p:spPr>
        <p:txBody>
          <a:bodyPr/>
          <a:lstStyle/>
          <a:p>
            <a:pPr marL="266700" lvl="1" indent="0">
              <a:buNone/>
            </a:pPr>
            <a:r>
              <a:rPr lang="en-US" sz="2400" dirty="0"/>
              <a:t>2019 – 69.9 </a:t>
            </a:r>
            <a:r>
              <a:rPr lang="en-US" sz="2400" dirty="0" err="1"/>
              <a:t>lbs</a:t>
            </a:r>
            <a:r>
              <a:rPr lang="en-US" sz="2400" dirty="0"/>
              <a:t> </a:t>
            </a:r>
          </a:p>
          <a:p>
            <a:pPr marL="266700" lvl="1" indent="0">
              <a:buNone/>
            </a:pPr>
            <a:r>
              <a:rPr lang="en-US" sz="2400" dirty="0"/>
              <a:t>2020 – 43.4 </a:t>
            </a:r>
            <a:r>
              <a:rPr lang="en-US" sz="2400" dirty="0" err="1"/>
              <a:t>lbs</a:t>
            </a:r>
            <a:r>
              <a:rPr lang="en-US" sz="2400" dirty="0"/>
              <a:t> (Cinco de Mayo Cold Snap, only 92lbs for </a:t>
            </a:r>
            <a:r>
              <a:rPr lang="en-US" sz="2400" dirty="0" err="1"/>
              <a:t>Spr</a:t>
            </a:r>
            <a:r>
              <a:rPr lang="en-US" sz="2400" dirty="0"/>
              <a:t>)</a:t>
            </a:r>
          </a:p>
          <a:p>
            <a:pPr marL="266700" lvl="1" indent="0">
              <a:buNone/>
            </a:pPr>
            <a:r>
              <a:rPr lang="en-US" sz="2400" dirty="0"/>
              <a:t>2021 – 63.52 </a:t>
            </a:r>
            <a:r>
              <a:rPr lang="en-US" sz="2400" dirty="0" err="1"/>
              <a:t>lbs</a:t>
            </a:r>
            <a:r>
              <a:rPr lang="en-US" sz="2400" dirty="0"/>
              <a:t> (</a:t>
            </a:r>
            <a:r>
              <a:rPr lang="en-US" sz="2400" dirty="0" err="1"/>
              <a:t>Snovid</a:t>
            </a:r>
            <a:r>
              <a:rPr lang="en-US" sz="2400" dirty="0"/>
              <a:t>. Reset down to 1 hive)</a:t>
            </a:r>
          </a:p>
          <a:p>
            <a:pPr marL="266700" lvl="1" indent="0">
              <a:buNone/>
            </a:pPr>
            <a:r>
              <a:rPr lang="en-US" sz="2400" dirty="0"/>
              <a:t>2022 – 166.95* </a:t>
            </a:r>
            <a:r>
              <a:rPr lang="en-US" sz="2400" dirty="0" err="1"/>
              <a:t>lbs</a:t>
            </a:r>
            <a:r>
              <a:rPr lang="en-US" sz="2400" dirty="0"/>
              <a:t>!!! (Total of 717 </a:t>
            </a:r>
            <a:r>
              <a:rPr lang="en-US" sz="2400" dirty="0" err="1"/>
              <a:t>lbs</a:t>
            </a:r>
            <a:r>
              <a:rPr lang="en-US" sz="2400" dirty="0"/>
              <a:t> – incl auxiliary hives)</a:t>
            </a:r>
          </a:p>
          <a:p>
            <a:pPr marL="266700" lvl="1" indent="0">
              <a:buNone/>
            </a:pPr>
            <a:r>
              <a:rPr lang="en-US" sz="2400" dirty="0"/>
              <a:t>2023 – 176.02 </a:t>
            </a:r>
            <a:r>
              <a:rPr lang="en-US" sz="2400" dirty="0" err="1"/>
              <a:t>lbs</a:t>
            </a:r>
            <a:r>
              <a:rPr lang="en-US" sz="2400" dirty="0"/>
              <a:t>  (My Best Year - 880.1 </a:t>
            </a:r>
            <a:r>
              <a:rPr lang="en-US" sz="2400" dirty="0" err="1"/>
              <a:t>lbs</a:t>
            </a:r>
            <a:r>
              <a:rPr lang="en-US" sz="2400" dirty="0"/>
              <a:t> harvested)</a:t>
            </a:r>
          </a:p>
          <a:p>
            <a:pPr marL="266700" lvl="1" indent="0">
              <a:buNone/>
            </a:pPr>
            <a:r>
              <a:rPr lang="en-US" sz="2400" dirty="0"/>
              <a:t>2024 – 107.95 </a:t>
            </a:r>
            <a:r>
              <a:rPr lang="en-US" sz="2400" dirty="0" err="1"/>
              <a:t>lbs</a:t>
            </a:r>
            <a:r>
              <a:rPr lang="en-US" sz="2400" dirty="0"/>
              <a:t> (Really snoozed here –only 80.6lbs in Fall)</a:t>
            </a:r>
          </a:p>
          <a:p>
            <a:pPr marL="266700" lvl="1" indent="0">
              <a:buNone/>
            </a:pPr>
            <a:r>
              <a:rPr lang="en-US" sz="2400" dirty="0"/>
              <a:t>2025 – 128.82 </a:t>
            </a:r>
            <a:r>
              <a:rPr lang="en-US" sz="2400" dirty="0" err="1"/>
              <a:t>lbs</a:t>
            </a:r>
            <a:r>
              <a:rPr lang="en-US" sz="2400" dirty="0"/>
              <a:t> (5/6 hive average, 644.1lbs)</a:t>
            </a:r>
          </a:p>
          <a:p>
            <a:pPr lvl="1"/>
            <a:r>
              <a:rPr lang="en-US" sz="2000" dirty="0"/>
              <a:t>Postal Scale – weigh supers every hive check to track trends</a:t>
            </a:r>
          </a:p>
          <a:p>
            <a:pPr lvl="1"/>
            <a:r>
              <a:rPr lang="en-US" sz="2000" dirty="0"/>
              <a:t>3 Mediums per hive – Each with 9 or 10 frame configurations. </a:t>
            </a:r>
          </a:p>
          <a:p>
            <a:pPr lvl="2"/>
            <a:r>
              <a:rPr lang="en-US" sz="1800" dirty="0"/>
              <a:t>Sometimes not enough… needed to borrow boxes from friends!  </a:t>
            </a:r>
          </a:p>
          <a:p>
            <a:pPr lvl="1"/>
            <a:r>
              <a:rPr lang="en-US" sz="2000" dirty="0"/>
              <a:t>Despite having record heat waves in past years, bearding seems</a:t>
            </a:r>
          </a:p>
          <a:p>
            <a:pPr marL="542925" lvl="2" indent="0">
              <a:buNone/>
            </a:pPr>
            <a:r>
              <a:rPr lang="en-US" sz="2000" dirty="0"/>
              <a:t>to be minimized</a:t>
            </a:r>
          </a:p>
        </p:txBody>
      </p:sp>
      <p:pic>
        <p:nvPicPr>
          <p:cNvPr id="1026" name="Picture 2" descr="https://www.pngarea.com/pngm/58/6312066_winnie-the-pooh-png-pooh-and-honey-pot.png">
            <a:extLst>
              <a:ext uri="{FF2B5EF4-FFF2-40B4-BE49-F238E27FC236}">
                <a16:creationId xmlns:a16="http://schemas.microsoft.com/office/drawing/2014/main" id="{0295C5CE-72DE-4960-A09B-71128FA9D4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14670" y="514387"/>
            <a:ext cx="1986615" cy="32434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1999" y="432000"/>
            <a:ext cx="9693075" cy="432000"/>
          </a:xfrm>
        </p:spPr>
        <p:txBody>
          <a:bodyPr/>
          <a:lstStyle/>
          <a:p>
            <a:r>
              <a:rPr lang="en-US" sz="4400" dirty="0"/>
              <a:t>Less</a:t>
            </a:r>
            <a:r>
              <a:rPr lang="en-US" dirty="0"/>
              <a:t> Bees = </a:t>
            </a:r>
            <a:r>
              <a:rPr lang="en-US" sz="4800" dirty="0"/>
              <a:t>Less</a:t>
            </a:r>
            <a:r>
              <a:rPr lang="en-US" dirty="0"/>
              <a:t> Honey?!?! </a:t>
            </a:r>
            <a:r>
              <a:rPr lang="en-US" sz="5400" dirty="0"/>
              <a:t>NOPE</a:t>
            </a:r>
            <a:r>
              <a:rPr lang="en-US" dirty="0"/>
              <a:t>!</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9886220" y="15818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10722599" y="1477977"/>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19</a:t>
            </a:fld>
            <a:endParaRPr lang="en-US" dirty="0"/>
          </a:p>
        </p:txBody>
      </p:sp>
      <p:sp>
        <p:nvSpPr>
          <p:cNvPr id="8" name="Cross 7">
            <a:extLst>
              <a:ext uri="{FF2B5EF4-FFF2-40B4-BE49-F238E27FC236}">
                <a16:creationId xmlns:a16="http://schemas.microsoft.com/office/drawing/2014/main" id="{C4F704DA-5552-4C92-892B-31FD9261F08C}"/>
              </a:ext>
            </a:extLst>
          </p:cNvPr>
          <p:cNvSpPr/>
          <p:nvPr/>
        </p:nvSpPr>
        <p:spPr>
          <a:xfrm>
            <a:off x="10358578" y="529659"/>
            <a:ext cx="944977" cy="948318"/>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389253-8403-4638-A1EA-8EE8D180BA60}"/>
              </a:ext>
            </a:extLst>
          </p:cNvPr>
          <p:cNvSpPr/>
          <p:nvPr/>
        </p:nvSpPr>
        <p:spPr>
          <a:xfrm>
            <a:off x="10982410" y="1924626"/>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07FDB1-6D6E-4255-8AD1-90A2D7195095}"/>
              </a:ext>
            </a:extLst>
          </p:cNvPr>
          <p:cNvSpPr>
            <a:spLocks noGrp="1"/>
          </p:cNvSpPr>
          <p:nvPr>
            <p:ph type="body" sz="quarter" idx="32"/>
          </p:nvPr>
        </p:nvSpPr>
        <p:spPr>
          <a:xfrm>
            <a:off x="847062" y="1003818"/>
            <a:ext cx="7046292" cy="837901"/>
          </a:xfrm>
        </p:spPr>
        <p:txBody>
          <a:bodyPr/>
          <a:lstStyle/>
          <a:p>
            <a:r>
              <a:rPr lang="en-US" sz="2800" dirty="0"/>
              <a:t>Honey Production Per Hive Averages for</a:t>
            </a:r>
          </a:p>
          <a:p>
            <a:pPr algn="ctr"/>
            <a:r>
              <a:rPr lang="en-US" sz="2800" dirty="0"/>
              <a:t>Matthew, Mark, Luke, John</a:t>
            </a:r>
          </a:p>
        </p:txBody>
      </p:sp>
      <p:pic>
        <p:nvPicPr>
          <p:cNvPr id="4" name="Picture 3">
            <a:extLst>
              <a:ext uri="{FF2B5EF4-FFF2-40B4-BE49-F238E27FC236}">
                <a16:creationId xmlns:a16="http://schemas.microsoft.com/office/drawing/2014/main" id="{4B17D8ED-9769-48D9-8CD0-8E95981BFE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4566" y="3561822"/>
            <a:ext cx="4123308" cy="2511248"/>
          </a:xfrm>
          <a:prstGeom prst="rect">
            <a:avLst/>
          </a:prstGeom>
        </p:spPr>
      </p:pic>
    </p:spTree>
    <p:extLst>
      <p:ext uri="{BB962C8B-B14F-4D97-AF65-F5344CB8AC3E}">
        <p14:creationId xmlns:p14="http://schemas.microsoft.com/office/powerpoint/2010/main" val="3854105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My Qualifications….</a:t>
            </a:r>
          </a:p>
        </p:txBody>
      </p:sp>
      <p:sp>
        <p:nvSpPr>
          <p:cNvPr id="2" name="Slide Number Placeholder 1">
            <a:extLst>
              <a:ext uri="{FF2B5EF4-FFF2-40B4-BE49-F238E27FC236}">
                <a16:creationId xmlns:a16="http://schemas.microsoft.com/office/drawing/2014/main" id="{5E0A2811-986E-4EBF-9612-8E79971C972D}"/>
              </a:ext>
            </a:extLst>
          </p:cNvPr>
          <p:cNvSpPr>
            <a:spLocks noGrp="1"/>
          </p:cNvSpPr>
          <p:nvPr>
            <p:ph type="sldNum" sz="quarter" idx="13"/>
          </p:nvPr>
        </p:nvSpPr>
        <p:spPr/>
        <p:txBody>
          <a:bodyPr/>
          <a:lstStyle/>
          <a:p>
            <a:fld id="{19B51A1E-902D-48AF-9020-955120F399B6}" type="slidenum">
              <a:rPr lang="en-US" smtClean="0"/>
              <a:pPr/>
              <a:t>2</a:t>
            </a:fld>
            <a:endParaRPr lang="en-US" dirty="0"/>
          </a:p>
        </p:txBody>
      </p:sp>
      <p:pic>
        <p:nvPicPr>
          <p:cNvPr id="1026" name="Picture 2" descr="https://pics.onsizzle.com/idont-have-any-koalafications-makememeapp-com-im-so-punny-the-sequal-63424207.png">
            <a:extLst>
              <a:ext uri="{FF2B5EF4-FFF2-40B4-BE49-F238E27FC236}">
                <a16:creationId xmlns:a16="http://schemas.microsoft.com/office/drawing/2014/main" id="{28DA4A91-84E7-4785-A2D7-20EDF169C5E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447" b="12447"/>
          <a:stretch/>
        </p:blipFill>
        <p:spPr bwMode="auto">
          <a:xfrm>
            <a:off x="497572" y="473965"/>
            <a:ext cx="3545922" cy="399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3F549889-2B7B-40D9-B0F7-B4386CC5ED8E}"/>
              </a:ext>
            </a:extLst>
          </p:cNvPr>
          <p:cNvSpPr>
            <a:spLocks noGrp="1"/>
          </p:cNvSpPr>
          <p:nvPr>
            <p:ph type="body" sz="quarter" idx="14"/>
          </p:nvPr>
        </p:nvSpPr>
        <p:spPr>
          <a:xfrm>
            <a:off x="4109066" y="1252427"/>
            <a:ext cx="6901972" cy="3073551"/>
          </a:xfrm>
        </p:spPr>
        <p:txBody>
          <a:bodyPr/>
          <a:lstStyle/>
          <a:p>
            <a:r>
              <a:rPr lang="en-US" dirty="0"/>
              <a:t>“I’ve been beekeeping since…. the Queen Color was Red.” </a:t>
            </a:r>
            <a:r>
              <a:rPr lang="en-US" sz="2000" dirty="0"/>
              <a:t>(2018)</a:t>
            </a:r>
            <a:endParaRPr lang="en-US" dirty="0"/>
          </a:p>
        </p:txBody>
      </p:sp>
      <p:sp>
        <p:nvSpPr>
          <p:cNvPr id="3" name="Rectangle 2">
            <a:extLst>
              <a:ext uri="{FF2B5EF4-FFF2-40B4-BE49-F238E27FC236}">
                <a16:creationId xmlns:a16="http://schemas.microsoft.com/office/drawing/2014/main" id="{D303ED78-F29E-468F-9619-95E914AD19B4}"/>
              </a:ext>
            </a:extLst>
          </p:cNvPr>
          <p:cNvSpPr/>
          <p:nvPr/>
        </p:nvSpPr>
        <p:spPr>
          <a:xfrm>
            <a:off x="1332931" y="4943386"/>
            <a:ext cx="8562183" cy="1200329"/>
          </a:xfrm>
          <a:prstGeom prst="rect">
            <a:avLst/>
          </a:prstGeom>
        </p:spPr>
        <p:txBody>
          <a:bodyPr wrap="square">
            <a:spAutoFit/>
          </a:bodyPr>
          <a:lstStyle/>
          <a:p>
            <a:r>
              <a:rPr lang="en-US" dirty="0"/>
              <a:t>Disclaimer: Beekeeping is very geographical and climate dependent.  Every beekeeper develops their own way of doing things and this is how I’ve done it. I’ve borrowed, modified, and integrated what I’ve learned over the years for beekeeping in my backyard in Plano, Texas.</a:t>
            </a:r>
          </a:p>
        </p:txBody>
      </p:sp>
    </p:spTree>
    <p:extLst>
      <p:ext uri="{BB962C8B-B14F-4D97-AF65-F5344CB8AC3E}">
        <p14:creationId xmlns:p14="http://schemas.microsoft.com/office/powerpoint/2010/main" val="59582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376580" y="355213"/>
            <a:ext cx="9693075" cy="432000"/>
          </a:xfrm>
        </p:spPr>
        <p:txBody>
          <a:bodyPr/>
          <a:lstStyle/>
          <a:p>
            <a:r>
              <a:rPr lang="en-US" dirty="0"/>
              <a:t>Over Wintering Protocol for Doubles</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893474" y="66213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870165" y="184590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20</a:t>
            </a:fld>
            <a:endParaRPr lang="en-US" dirty="0"/>
          </a:p>
        </p:txBody>
      </p:sp>
      <p:sp>
        <p:nvSpPr>
          <p:cNvPr id="8" name="Cross 7">
            <a:extLst>
              <a:ext uri="{FF2B5EF4-FFF2-40B4-BE49-F238E27FC236}">
                <a16:creationId xmlns:a16="http://schemas.microsoft.com/office/drawing/2014/main" id="{C4F704DA-5552-4C92-892B-31FD9261F08C}"/>
              </a:ext>
            </a:extLst>
          </p:cNvPr>
          <p:cNvSpPr/>
          <p:nvPr/>
        </p:nvSpPr>
        <p:spPr>
          <a:xfrm>
            <a:off x="9340310" y="964937"/>
            <a:ext cx="944977" cy="948318"/>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389253-8403-4638-A1EA-8EE8D180BA60}"/>
              </a:ext>
            </a:extLst>
          </p:cNvPr>
          <p:cNvSpPr/>
          <p:nvPr/>
        </p:nvSpPr>
        <p:spPr>
          <a:xfrm>
            <a:off x="10147875" y="2227470"/>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07FDB1-6D6E-4255-8AD1-90A2D7195095}"/>
              </a:ext>
            </a:extLst>
          </p:cNvPr>
          <p:cNvSpPr>
            <a:spLocks noGrp="1"/>
          </p:cNvSpPr>
          <p:nvPr>
            <p:ph type="body" sz="quarter" idx="32"/>
          </p:nvPr>
        </p:nvSpPr>
        <p:spPr>
          <a:xfrm>
            <a:off x="331977" y="1012602"/>
            <a:ext cx="7441810" cy="2135016"/>
          </a:xfrm>
        </p:spPr>
        <p:txBody>
          <a:bodyPr/>
          <a:lstStyle/>
          <a:p>
            <a:r>
              <a:rPr lang="en-US" sz="2800" dirty="0"/>
              <a:t>According to </a:t>
            </a:r>
            <a:r>
              <a:rPr lang="en-US" sz="2800" strike="sngStrike" dirty="0"/>
              <a:t>Texas</a:t>
            </a:r>
            <a:r>
              <a:rPr lang="en-US" sz="2800" dirty="0"/>
              <a:t> The Bee Supply:</a:t>
            </a:r>
          </a:p>
          <a:p>
            <a:pPr marL="457200"/>
            <a:r>
              <a:rPr lang="en-US" sz="2800" dirty="0"/>
              <a:t>“Recommends about 30-40 </a:t>
            </a:r>
            <a:r>
              <a:rPr lang="en-US" sz="2800" dirty="0" err="1"/>
              <a:t>lbs</a:t>
            </a:r>
            <a:r>
              <a:rPr lang="en-US" sz="2800" dirty="0"/>
              <a:t> of stores in the top box. And ANOTHER 3-4 frames of honey (which is about 30-40 </a:t>
            </a:r>
            <a:r>
              <a:rPr lang="en-US" sz="2800" dirty="0" err="1"/>
              <a:t>lbs</a:t>
            </a:r>
            <a:r>
              <a:rPr lang="en-US" sz="2800" dirty="0"/>
              <a:t>) in the bottom.” </a:t>
            </a:r>
          </a:p>
          <a:p>
            <a:r>
              <a:rPr lang="en-US" sz="2000" dirty="0"/>
              <a:t>This is about 60-80lbs of Honey in the hive that you will never see!</a:t>
            </a:r>
          </a:p>
          <a:p>
            <a:endParaRPr lang="en-US" sz="2800" dirty="0"/>
          </a:p>
        </p:txBody>
      </p:sp>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452403" y="3429000"/>
            <a:ext cx="7048398" cy="3992880"/>
          </a:xfrm>
        </p:spPr>
        <p:txBody>
          <a:bodyPr/>
          <a:lstStyle/>
          <a:p>
            <a:r>
              <a:rPr lang="en-US" sz="2400" dirty="0"/>
              <a:t>Lots of money buying sugar to meet those weight requirements. ($14.50 for 25lbs at Kroger)</a:t>
            </a:r>
          </a:p>
          <a:p>
            <a:r>
              <a:rPr lang="en-US" sz="2400" dirty="0"/>
              <a:t>Larger hive going into winter may have more bees and room, but also requires more mouths to feed. </a:t>
            </a:r>
          </a:p>
          <a:p>
            <a:pPr lvl="1"/>
            <a:r>
              <a:rPr lang="en-US" sz="2200" dirty="0"/>
              <a:t>BUT maybe less total energy expended? Complicated math problem…..</a:t>
            </a:r>
          </a:p>
          <a:p>
            <a:r>
              <a:rPr lang="en-US" sz="2400" dirty="0"/>
              <a:t>If the hive dies, the honey frames aren’t usually used for Spring extraction. It’s just fed back to the bees.</a:t>
            </a:r>
          </a:p>
        </p:txBody>
      </p:sp>
      <p:pic>
        <p:nvPicPr>
          <p:cNvPr id="2050" name="Picture 2" descr="https://i.redd.it/3aea98bee4a11.jpg">
            <a:extLst>
              <a:ext uri="{FF2B5EF4-FFF2-40B4-BE49-F238E27FC236}">
                <a16:creationId xmlns:a16="http://schemas.microsoft.com/office/drawing/2014/main" id="{A18456E3-F66B-4C96-B79D-6257B9830DD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29183" y="539306"/>
            <a:ext cx="3843292" cy="25150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B23DB6-F25A-40FD-A15F-625B34484882}"/>
              </a:ext>
            </a:extLst>
          </p:cNvPr>
          <p:cNvSpPr txBox="1"/>
          <p:nvPr/>
        </p:nvSpPr>
        <p:spPr>
          <a:xfrm>
            <a:off x="7804260" y="3582237"/>
            <a:ext cx="3877827"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In Spring – bees need to backfill two deeps back to 80% before even starting work on the supers. </a:t>
            </a:r>
          </a:p>
          <a:p>
            <a:pPr marL="742950" lvl="1" indent="-285750">
              <a:buFont typeface="Arial" panose="020B0604020202020204" pitchFamily="34" charset="0"/>
              <a:buChar char="•"/>
            </a:pPr>
            <a:r>
              <a:rPr lang="en-US" sz="2400" dirty="0"/>
              <a:t>That’s more of your Spring harvest “lost.”</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687229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1999" y="432000"/>
            <a:ext cx="9693075" cy="432000"/>
          </a:xfrm>
        </p:spPr>
        <p:txBody>
          <a:bodyPr/>
          <a:lstStyle/>
          <a:p>
            <a:r>
              <a:rPr lang="en-US" dirty="0"/>
              <a:t>Over Wintering Protocol for Single Deeps</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316172" y="292863"/>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826305" y="1077067"/>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21</a:t>
            </a:fld>
            <a:endParaRPr lang="en-US" dirty="0"/>
          </a:p>
        </p:txBody>
      </p:sp>
      <p:sp>
        <p:nvSpPr>
          <p:cNvPr id="8" name="Cross 7">
            <a:extLst>
              <a:ext uri="{FF2B5EF4-FFF2-40B4-BE49-F238E27FC236}">
                <a16:creationId xmlns:a16="http://schemas.microsoft.com/office/drawing/2014/main" id="{C4F704DA-5552-4C92-892B-31FD9261F08C}"/>
              </a:ext>
            </a:extLst>
          </p:cNvPr>
          <p:cNvSpPr/>
          <p:nvPr/>
        </p:nvSpPr>
        <p:spPr>
          <a:xfrm>
            <a:off x="8763010" y="613100"/>
            <a:ext cx="944977" cy="948318"/>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389253-8403-4638-A1EA-8EE8D180BA60}"/>
              </a:ext>
            </a:extLst>
          </p:cNvPr>
          <p:cNvSpPr/>
          <p:nvPr/>
        </p:nvSpPr>
        <p:spPr>
          <a:xfrm>
            <a:off x="10104015" y="1458636"/>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07FDB1-6D6E-4255-8AD1-90A2D7195095}"/>
              </a:ext>
            </a:extLst>
          </p:cNvPr>
          <p:cNvSpPr>
            <a:spLocks noGrp="1"/>
          </p:cNvSpPr>
          <p:nvPr>
            <p:ph type="body" sz="quarter" idx="32"/>
          </p:nvPr>
        </p:nvSpPr>
        <p:spPr>
          <a:xfrm>
            <a:off x="431800" y="1008000"/>
            <a:ext cx="6068059" cy="721740"/>
          </a:xfrm>
        </p:spPr>
        <p:txBody>
          <a:bodyPr/>
          <a:lstStyle/>
          <a:p>
            <a:r>
              <a:rPr lang="en-US" dirty="0"/>
              <a:t>One of the greatest benefit in keeping single Brood Chambers is having a lower overhead for winter preparation. (Will get to more in depth when we walk through the year)</a:t>
            </a:r>
          </a:p>
          <a:p>
            <a:endParaRPr lang="en-US" dirty="0"/>
          </a:p>
        </p:txBody>
      </p:sp>
      <p:pic>
        <p:nvPicPr>
          <p:cNvPr id="4" name="Content Placeholder 3">
            <a:extLst>
              <a:ext uri="{FF2B5EF4-FFF2-40B4-BE49-F238E27FC236}">
                <a16:creationId xmlns:a16="http://schemas.microsoft.com/office/drawing/2014/main" id="{48A6FABA-FCBD-4E22-9C85-9F8ABE8101C6}"/>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783449" y="1942987"/>
            <a:ext cx="4727812" cy="3974934"/>
          </a:xfrm>
        </p:spPr>
      </p:pic>
      <p:sp>
        <p:nvSpPr>
          <p:cNvPr id="5" name="TextBox 4">
            <a:extLst>
              <a:ext uri="{FF2B5EF4-FFF2-40B4-BE49-F238E27FC236}">
                <a16:creationId xmlns:a16="http://schemas.microsoft.com/office/drawing/2014/main" id="{79F90BE2-4927-4912-9272-81645F4BEF23}"/>
              </a:ext>
            </a:extLst>
          </p:cNvPr>
          <p:cNvSpPr txBox="1"/>
          <p:nvPr/>
        </p:nvSpPr>
        <p:spPr>
          <a:xfrm>
            <a:off x="226291" y="1877679"/>
            <a:ext cx="6340764" cy="5078313"/>
          </a:xfrm>
          <a:prstGeom prst="rect">
            <a:avLst/>
          </a:prstGeom>
          <a:noFill/>
        </p:spPr>
        <p:txBody>
          <a:bodyPr wrap="square" rtlCol="0">
            <a:spAutoFit/>
          </a:bodyPr>
          <a:lstStyle/>
          <a:p>
            <a:r>
              <a:rPr lang="en-US" sz="2800" dirty="0"/>
              <a:t>Fall:</a:t>
            </a:r>
          </a:p>
          <a:p>
            <a:pPr marL="285750" indent="-285750">
              <a:buFont typeface="Arial" panose="020B0604020202020204" pitchFamily="34" charset="0"/>
              <a:buChar char="•"/>
            </a:pPr>
            <a:r>
              <a:rPr lang="en-US" sz="2000" b="1" dirty="0"/>
              <a:t>Goal</a:t>
            </a:r>
            <a:r>
              <a:rPr lang="en-US" sz="2000" dirty="0"/>
              <a:t>: At least 4-6 frames of nectar and honey. </a:t>
            </a:r>
          </a:p>
          <a:p>
            <a:pPr marL="285750" indent="-285750">
              <a:buFont typeface="Arial" panose="020B0604020202020204" pitchFamily="34" charset="0"/>
              <a:buChar char="•"/>
            </a:pPr>
            <a:r>
              <a:rPr lang="en-US" sz="2000" dirty="0"/>
              <a:t>Hive weight around 70-90 lbs. (whole hive)</a:t>
            </a:r>
          </a:p>
          <a:p>
            <a:pPr marL="285750" indent="-285750">
              <a:buFont typeface="Arial" panose="020B0604020202020204" pitchFamily="34" charset="0"/>
              <a:buChar char="•"/>
            </a:pPr>
            <a:r>
              <a:rPr lang="en-US" sz="2000" dirty="0"/>
              <a:t>Remove all supers. Extract and feed back if you want</a:t>
            </a:r>
          </a:p>
          <a:p>
            <a:pPr marL="742950" lvl="1" indent="-285750">
              <a:buFont typeface="Arial" panose="020B0604020202020204" pitchFamily="34" charset="0"/>
              <a:buChar char="•"/>
            </a:pPr>
            <a:r>
              <a:rPr lang="en-US" sz="2000" dirty="0"/>
              <a:t>Winterize supers – freezer, moth crystals, </a:t>
            </a:r>
            <a:r>
              <a:rPr lang="en-US" sz="2000" dirty="0" err="1"/>
              <a:t>BT.aizawai</a:t>
            </a:r>
            <a:endParaRPr lang="en-US" sz="2000" dirty="0"/>
          </a:p>
          <a:p>
            <a:pPr marL="285750" indent="-285750">
              <a:buFont typeface="Arial" panose="020B0604020202020204" pitchFamily="34" charset="0"/>
              <a:buChar char="•"/>
            </a:pPr>
            <a:r>
              <a:rPr lang="en-US" sz="2000" dirty="0"/>
              <a:t>Feed liquid syrup (1:1, 2:1, whatever) until it’s too cold, switch to dry sugar; *** More Research Here ***</a:t>
            </a:r>
          </a:p>
          <a:p>
            <a:pPr marL="285750" indent="-285750">
              <a:buFont typeface="Arial" panose="020B0604020202020204" pitchFamily="34" charset="0"/>
              <a:buChar char="•"/>
            </a:pPr>
            <a:r>
              <a:rPr lang="en-US" sz="2000" dirty="0"/>
              <a:t>Pollen subs not really necessary in suburban north Texas.</a:t>
            </a:r>
          </a:p>
          <a:p>
            <a:pPr marL="742950" lvl="1" indent="-285750">
              <a:buFont typeface="Arial" panose="020B0604020202020204" pitchFamily="34" charset="0"/>
              <a:buChar char="•"/>
            </a:pPr>
            <a:r>
              <a:rPr lang="en-US" sz="2000" dirty="0"/>
              <a:t>Although if timed right – could kick off big population</a:t>
            </a:r>
          </a:p>
          <a:p>
            <a:r>
              <a:rPr lang="en-US" sz="2800" dirty="0"/>
              <a:t>Spring:</a:t>
            </a:r>
          </a:p>
          <a:p>
            <a:pPr marL="285750" indent="-285750">
              <a:buFont typeface="Arial" panose="020B0604020202020204" pitchFamily="34" charset="0"/>
              <a:buChar char="•"/>
            </a:pPr>
            <a:r>
              <a:rPr lang="en-US" dirty="0"/>
              <a:t>Supplement feeding depending on winter temps and stores left. Tricky to gauge – want to feed aggressive, but not so much the bees are honey bound.</a:t>
            </a:r>
          </a:p>
          <a:p>
            <a:pPr marL="285750" indent="-285750">
              <a:buFont typeface="Arial" panose="020B0604020202020204" pitchFamily="34" charset="0"/>
              <a:buChar char="•"/>
            </a:pPr>
            <a:r>
              <a:rPr lang="en-US" dirty="0"/>
              <a:t>After the last frost and honey frames are full on the outside, add QE and Supers!</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1738123F-E3F2-AB69-80AE-7363469E23DA}"/>
              </a:ext>
            </a:extLst>
          </p:cNvPr>
          <p:cNvSpPr txBox="1"/>
          <p:nvPr/>
        </p:nvSpPr>
        <p:spPr>
          <a:xfrm>
            <a:off x="6783449" y="5831006"/>
            <a:ext cx="4849503" cy="923330"/>
          </a:xfrm>
          <a:prstGeom prst="rect">
            <a:avLst/>
          </a:prstGeom>
          <a:noFill/>
        </p:spPr>
        <p:txBody>
          <a:bodyPr wrap="square" rtlCol="0">
            <a:spAutoFit/>
          </a:bodyPr>
          <a:lstStyle/>
          <a:p>
            <a:r>
              <a:rPr lang="en-US" dirty="0"/>
              <a:t>Fall Configuration: Brood/Comb </a:t>
            </a:r>
            <a:r>
              <a:rPr lang="en-US" dirty="0">
                <a:sym typeface="Wingdings" panose="05000000000000000000" pitchFamily="2" charset="2"/>
              </a:rPr>
              <a:t> Honey</a:t>
            </a:r>
            <a:endParaRPr lang="en-US" dirty="0"/>
          </a:p>
          <a:p>
            <a:r>
              <a:rPr lang="en-US" dirty="0"/>
              <a:t>Winter Configuration: Honey</a:t>
            </a:r>
            <a:r>
              <a:rPr lang="en-US" dirty="0">
                <a:sym typeface="Wingdings" panose="05000000000000000000" pitchFamily="2" charset="2"/>
              </a:rPr>
              <a:t> </a:t>
            </a:r>
            <a:r>
              <a:rPr lang="en-US" dirty="0"/>
              <a:t>Brood/Comb</a:t>
            </a:r>
          </a:p>
          <a:p>
            <a:r>
              <a:rPr lang="en-US" dirty="0"/>
              <a:t>Early Spring: Comb/Honey </a:t>
            </a:r>
            <a:r>
              <a:rPr lang="en-US" dirty="0">
                <a:sym typeface="Wingdings" panose="05000000000000000000" pitchFamily="2" charset="2"/>
              </a:rPr>
              <a:t> Brood</a:t>
            </a:r>
            <a:endParaRPr lang="en-US" dirty="0"/>
          </a:p>
        </p:txBody>
      </p:sp>
    </p:spTree>
    <p:extLst>
      <p:ext uri="{BB962C8B-B14F-4D97-AF65-F5344CB8AC3E}">
        <p14:creationId xmlns:p14="http://schemas.microsoft.com/office/powerpoint/2010/main" val="263946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1999" y="432000"/>
            <a:ext cx="9693075" cy="432000"/>
          </a:xfrm>
        </p:spPr>
        <p:txBody>
          <a:bodyPr/>
          <a:lstStyle/>
          <a:p>
            <a:r>
              <a:rPr lang="en-US" dirty="0"/>
              <a:t>Single Brood Chamber Management</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893474" y="66213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870165" y="184590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22</a:t>
            </a:fld>
            <a:endParaRPr lang="en-US" dirty="0"/>
          </a:p>
        </p:txBody>
      </p:sp>
      <p:sp>
        <p:nvSpPr>
          <p:cNvPr id="8" name="Cross 7">
            <a:extLst>
              <a:ext uri="{FF2B5EF4-FFF2-40B4-BE49-F238E27FC236}">
                <a16:creationId xmlns:a16="http://schemas.microsoft.com/office/drawing/2014/main" id="{C4F704DA-5552-4C92-892B-31FD9261F08C}"/>
              </a:ext>
            </a:extLst>
          </p:cNvPr>
          <p:cNvSpPr/>
          <p:nvPr/>
        </p:nvSpPr>
        <p:spPr>
          <a:xfrm>
            <a:off x="9340310" y="964937"/>
            <a:ext cx="944977" cy="948318"/>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389253-8403-4638-A1EA-8EE8D180BA60}"/>
              </a:ext>
            </a:extLst>
          </p:cNvPr>
          <p:cNvSpPr/>
          <p:nvPr/>
        </p:nvSpPr>
        <p:spPr>
          <a:xfrm>
            <a:off x="10147875" y="2227470"/>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07FDB1-6D6E-4255-8AD1-90A2D7195095}"/>
              </a:ext>
            </a:extLst>
          </p:cNvPr>
          <p:cNvSpPr>
            <a:spLocks noGrp="1"/>
          </p:cNvSpPr>
          <p:nvPr>
            <p:ph type="body" sz="quarter" idx="32"/>
          </p:nvPr>
        </p:nvSpPr>
        <p:spPr>
          <a:xfrm>
            <a:off x="431999" y="1771398"/>
            <a:ext cx="7084537" cy="721740"/>
          </a:xfrm>
        </p:spPr>
        <p:txBody>
          <a:bodyPr/>
          <a:lstStyle/>
          <a:p>
            <a:r>
              <a:rPr lang="en-US" sz="2800" dirty="0"/>
              <a:t>Some of the biggest issues people have with Single Brood Chamber Management.</a:t>
            </a:r>
          </a:p>
        </p:txBody>
      </p:sp>
      <p:sp>
        <p:nvSpPr>
          <p:cNvPr id="11" name="Content Placeholder 10">
            <a:extLst>
              <a:ext uri="{FF2B5EF4-FFF2-40B4-BE49-F238E27FC236}">
                <a16:creationId xmlns:a16="http://schemas.microsoft.com/office/drawing/2014/main" id="{2397451B-B11F-44B3-8CE9-504AF63E47D2}"/>
              </a:ext>
            </a:extLst>
          </p:cNvPr>
          <p:cNvSpPr>
            <a:spLocks noGrp="1"/>
          </p:cNvSpPr>
          <p:nvPr>
            <p:ph sz="half" idx="1"/>
          </p:nvPr>
        </p:nvSpPr>
        <p:spPr>
          <a:xfrm>
            <a:off x="1765849" y="2855221"/>
            <a:ext cx="7629820" cy="4546080"/>
          </a:xfrm>
        </p:spPr>
        <p:txBody>
          <a:bodyPr/>
          <a:lstStyle/>
          <a:p>
            <a:pPr>
              <a:buFont typeface="Wingdings" panose="05000000000000000000" pitchFamily="2" charset="2"/>
              <a:buChar char="ü"/>
            </a:pPr>
            <a:r>
              <a:rPr lang="en-US" sz="3600" dirty="0"/>
              <a:t>Swarms and Size of the Colony</a:t>
            </a:r>
          </a:p>
          <a:p>
            <a:pPr>
              <a:buFont typeface="Wingdings" panose="05000000000000000000" pitchFamily="2" charset="2"/>
              <a:buChar char="ü"/>
            </a:pPr>
            <a:r>
              <a:rPr lang="en-US" sz="3600" dirty="0"/>
              <a:t>Honey Production</a:t>
            </a:r>
          </a:p>
          <a:p>
            <a:pPr>
              <a:buFont typeface="Wingdings" panose="05000000000000000000" pitchFamily="2" charset="2"/>
              <a:buChar char="ü"/>
            </a:pPr>
            <a:r>
              <a:rPr lang="en-US" sz="3600" dirty="0"/>
              <a:t>Overwinter Protocols</a:t>
            </a:r>
          </a:p>
          <a:p>
            <a:pPr>
              <a:buFont typeface="Wingdings" panose="05000000000000000000" pitchFamily="2" charset="2"/>
              <a:buChar char="q"/>
            </a:pPr>
            <a:r>
              <a:rPr lang="en-US" sz="3600" dirty="0"/>
              <a:t>IPM – Integrative Pest Management (</a:t>
            </a:r>
            <a:r>
              <a:rPr lang="en-US" sz="3600" dirty="0" err="1"/>
              <a:t>ie</a:t>
            </a:r>
            <a:r>
              <a:rPr lang="en-US" sz="3600" dirty="0"/>
              <a:t>. Varroa Control)</a:t>
            </a:r>
          </a:p>
          <a:p>
            <a:pPr lvl="1">
              <a:buFont typeface="Wingdings" panose="05000000000000000000" pitchFamily="2" charset="2"/>
              <a:buChar char="q"/>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411343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DF453D-37E7-4F7F-BAF6-7E9F8563510E}"/>
              </a:ext>
            </a:extLst>
          </p:cNvPr>
          <p:cNvSpPr>
            <a:spLocks noGrp="1"/>
          </p:cNvSpPr>
          <p:nvPr>
            <p:ph type="title"/>
          </p:nvPr>
        </p:nvSpPr>
        <p:spPr>
          <a:xfrm>
            <a:off x="432000" y="432000"/>
            <a:ext cx="9024420" cy="432000"/>
          </a:xfrm>
        </p:spPr>
        <p:txBody>
          <a:bodyPr/>
          <a:lstStyle/>
          <a:p>
            <a:r>
              <a:rPr lang="en-US" dirty="0"/>
              <a:t>Integrative Pest Management - Varroa</a:t>
            </a:r>
          </a:p>
        </p:txBody>
      </p:sp>
      <p:sp>
        <p:nvSpPr>
          <p:cNvPr id="4" name="Text Placeholder 3">
            <a:extLst>
              <a:ext uri="{FF2B5EF4-FFF2-40B4-BE49-F238E27FC236}">
                <a16:creationId xmlns:a16="http://schemas.microsoft.com/office/drawing/2014/main" id="{D2B6A174-F759-4610-98A3-E208CBE60446}"/>
              </a:ext>
            </a:extLst>
          </p:cNvPr>
          <p:cNvSpPr>
            <a:spLocks noGrp="1"/>
          </p:cNvSpPr>
          <p:nvPr>
            <p:ph type="body" sz="quarter" idx="32"/>
          </p:nvPr>
        </p:nvSpPr>
        <p:spPr>
          <a:xfrm>
            <a:off x="3020461" y="1512964"/>
            <a:ext cx="5472000" cy="360000"/>
          </a:xfrm>
        </p:spPr>
        <p:txBody>
          <a:bodyPr/>
          <a:lstStyle/>
          <a:p>
            <a:r>
              <a:rPr lang="en-US" sz="4000" dirty="0"/>
              <a:t>Obligatory IPM Pyramid</a:t>
            </a:r>
          </a:p>
        </p:txBody>
      </p:sp>
      <p:sp>
        <p:nvSpPr>
          <p:cNvPr id="6" name="Slide Number Placeholder 5">
            <a:extLst>
              <a:ext uri="{FF2B5EF4-FFF2-40B4-BE49-F238E27FC236}">
                <a16:creationId xmlns:a16="http://schemas.microsoft.com/office/drawing/2014/main" id="{DC198054-AA3B-4608-8AFD-732AB9793849}"/>
              </a:ext>
            </a:extLst>
          </p:cNvPr>
          <p:cNvSpPr>
            <a:spLocks noGrp="1"/>
          </p:cNvSpPr>
          <p:nvPr>
            <p:ph type="sldNum" sz="quarter" idx="33"/>
          </p:nvPr>
        </p:nvSpPr>
        <p:spPr/>
        <p:txBody>
          <a:bodyPr/>
          <a:lstStyle/>
          <a:p>
            <a:fld id="{19B51A1E-902D-48AF-9020-955120F399B6}" type="slidenum">
              <a:rPr lang="en-US" noProof="0" smtClean="0"/>
              <a:pPr/>
              <a:t>23</a:t>
            </a:fld>
            <a:endParaRPr lang="en-US" noProof="0" dirty="0"/>
          </a:p>
        </p:txBody>
      </p:sp>
      <p:pic>
        <p:nvPicPr>
          <p:cNvPr id="1026" name="Picture 2" descr="https://i0.wp.com/entomologytoday.org/wp-content/uploads/2020/02/varroa-IPM-pyramid.jpg?resize=878%2C361&amp;ssl=1">
            <a:extLst>
              <a:ext uri="{FF2B5EF4-FFF2-40B4-BE49-F238E27FC236}">
                <a16:creationId xmlns:a16="http://schemas.microsoft.com/office/drawing/2014/main" id="{78B04577-3258-408D-B5C8-4D40E67DB9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016" y="2116804"/>
            <a:ext cx="10897968" cy="448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683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DF453D-37E7-4F7F-BAF6-7E9F8563510E}"/>
              </a:ext>
            </a:extLst>
          </p:cNvPr>
          <p:cNvSpPr>
            <a:spLocks noGrp="1"/>
          </p:cNvSpPr>
          <p:nvPr>
            <p:ph type="title"/>
          </p:nvPr>
        </p:nvSpPr>
        <p:spPr>
          <a:xfrm>
            <a:off x="432000" y="432000"/>
            <a:ext cx="9024420" cy="432000"/>
          </a:xfrm>
        </p:spPr>
        <p:txBody>
          <a:bodyPr/>
          <a:lstStyle/>
          <a:p>
            <a:r>
              <a:rPr lang="en-US" dirty="0"/>
              <a:t>Integrative Pest Management - Varroa</a:t>
            </a:r>
          </a:p>
        </p:txBody>
      </p:sp>
      <p:sp>
        <p:nvSpPr>
          <p:cNvPr id="4" name="Text Placeholder 3">
            <a:extLst>
              <a:ext uri="{FF2B5EF4-FFF2-40B4-BE49-F238E27FC236}">
                <a16:creationId xmlns:a16="http://schemas.microsoft.com/office/drawing/2014/main" id="{D2B6A174-F759-4610-98A3-E208CBE60446}"/>
              </a:ext>
            </a:extLst>
          </p:cNvPr>
          <p:cNvSpPr>
            <a:spLocks noGrp="1"/>
          </p:cNvSpPr>
          <p:nvPr>
            <p:ph type="body" sz="quarter" idx="32"/>
          </p:nvPr>
        </p:nvSpPr>
        <p:spPr>
          <a:xfrm>
            <a:off x="543960" y="1266825"/>
            <a:ext cx="10610810" cy="4833724"/>
          </a:xfrm>
        </p:spPr>
        <p:txBody>
          <a:bodyPr/>
          <a:lstStyle/>
          <a:p>
            <a:pPr marL="571500" indent="-571500">
              <a:buFont typeface="Arial" panose="020B0604020202020204" pitchFamily="34" charset="0"/>
              <a:buChar char="•"/>
            </a:pPr>
            <a:r>
              <a:rPr lang="en-US" sz="3200" dirty="0"/>
              <a:t>Research and weigh out what will work for you</a:t>
            </a:r>
          </a:p>
          <a:p>
            <a:r>
              <a:rPr lang="en-US" sz="2400" dirty="0"/>
              <a:t>Time/Efficiency, Costs, Use of Chemicals, Side Effects, Season– lots of trade-offs; what are your priorities?</a:t>
            </a:r>
          </a:p>
          <a:p>
            <a:pPr marL="838200" lvl="1" indent="-571500">
              <a:buFont typeface="Arial" panose="020B0604020202020204" pitchFamily="34" charset="0"/>
              <a:buChar char="•"/>
            </a:pPr>
            <a:endParaRPr lang="en-US" sz="2400" dirty="0"/>
          </a:p>
          <a:p>
            <a:pPr marL="571500" indent="-571500">
              <a:buFont typeface="Arial" panose="020B0604020202020204" pitchFamily="34" charset="0"/>
              <a:buChar char="•"/>
            </a:pPr>
            <a:r>
              <a:rPr lang="en-US" sz="3200" dirty="0"/>
              <a:t>Many treatments have conditions</a:t>
            </a:r>
          </a:p>
          <a:p>
            <a:r>
              <a:rPr lang="en-US" sz="2400" dirty="0"/>
              <a:t>Must be within a temperature range, or without honey supers</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Read the label</a:t>
            </a:r>
          </a:p>
          <a:p>
            <a:r>
              <a:rPr lang="en-US" sz="2400" dirty="0"/>
              <a:t>Dosage may be halved because you are only treating one box.</a:t>
            </a:r>
          </a:p>
          <a:p>
            <a:endParaRPr lang="en-US" sz="4000" dirty="0"/>
          </a:p>
        </p:txBody>
      </p:sp>
      <p:sp>
        <p:nvSpPr>
          <p:cNvPr id="6" name="Slide Number Placeholder 5">
            <a:extLst>
              <a:ext uri="{FF2B5EF4-FFF2-40B4-BE49-F238E27FC236}">
                <a16:creationId xmlns:a16="http://schemas.microsoft.com/office/drawing/2014/main" id="{DC198054-AA3B-4608-8AFD-732AB9793849}"/>
              </a:ext>
            </a:extLst>
          </p:cNvPr>
          <p:cNvSpPr>
            <a:spLocks noGrp="1"/>
          </p:cNvSpPr>
          <p:nvPr>
            <p:ph type="sldNum" sz="quarter" idx="33"/>
          </p:nvPr>
        </p:nvSpPr>
        <p:spPr/>
        <p:txBody>
          <a:bodyPr/>
          <a:lstStyle/>
          <a:p>
            <a:fld id="{19B51A1E-902D-48AF-9020-955120F399B6}" type="slidenum">
              <a:rPr lang="en-US" noProof="0" smtClean="0"/>
              <a:pPr/>
              <a:t>24</a:t>
            </a:fld>
            <a:endParaRPr lang="en-US" noProof="0" dirty="0"/>
          </a:p>
        </p:txBody>
      </p:sp>
    </p:spTree>
    <p:extLst>
      <p:ext uri="{BB962C8B-B14F-4D97-AF65-F5344CB8AC3E}">
        <p14:creationId xmlns:p14="http://schemas.microsoft.com/office/powerpoint/2010/main" val="391416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ADBBD4-825B-48BF-99C0-C378A4347568}"/>
              </a:ext>
            </a:extLst>
          </p:cNvPr>
          <p:cNvSpPr>
            <a:spLocks noGrp="1"/>
          </p:cNvSpPr>
          <p:nvPr>
            <p:ph type="pic" sz="quarter" idx="14"/>
          </p:nvPr>
        </p:nvSpPr>
        <p:spPr/>
        <p:txBody>
          <a:bodyPr/>
          <a:lstStyle/>
          <a:p>
            <a:endParaRPr lang="en-US"/>
          </a:p>
        </p:txBody>
      </p:sp>
      <p:sp>
        <p:nvSpPr>
          <p:cNvPr id="3" name="Title 2">
            <a:extLst>
              <a:ext uri="{FF2B5EF4-FFF2-40B4-BE49-F238E27FC236}">
                <a16:creationId xmlns:a16="http://schemas.microsoft.com/office/drawing/2014/main" id="{27D503B5-8892-4E5F-A089-0FF00DF9A725}"/>
              </a:ext>
            </a:extLst>
          </p:cNvPr>
          <p:cNvSpPr>
            <a:spLocks noGrp="1"/>
          </p:cNvSpPr>
          <p:nvPr>
            <p:ph type="title"/>
          </p:nvPr>
        </p:nvSpPr>
        <p:spPr>
          <a:xfrm>
            <a:off x="432000" y="432000"/>
            <a:ext cx="10502700" cy="432000"/>
          </a:xfrm>
        </p:spPr>
        <p:txBody>
          <a:bodyPr/>
          <a:lstStyle/>
          <a:p>
            <a:r>
              <a:rPr lang="en-US" dirty="0"/>
              <a:t>My IPM for Varroa Mites: “I’m pseudo treatment-free.”</a:t>
            </a:r>
          </a:p>
        </p:txBody>
      </p:sp>
      <p:sp>
        <p:nvSpPr>
          <p:cNvPr id="5" name="Content Placeholder 4">
            <a:extLst>
              <a:ext uri="{FF2B5EF4-FFF2-40B4-BE49-F238E27FC236}">
                <a16:creationId xmlns:a16="http://schemas.microsoft.com/office/drawing/2014/main" id="{1287FCA3-81AB-4C5D-8786-3DDC788C3519}"/>
              </a:ext>
            </a:extLst>
          </p:cNvPr>
          <p:cNvSpPr>
            <a:spLocks noGrp="1"/>
          </p:cNvSpPr>
          <p:nvPr>
            <p:ph sz="half" idx="1"/>
          </p:nvPr>
        </p:nvSpPr>
        <p:spPr>
          <a:xfrm flipH="1">
            <a:off x="656393" y="1028700"/>
            <a:ext cx="6686550" cy="5315356"/>
          </a:xfrm>
        </p:spPr>
        <p:txBody>
          <a:bodyPr/>
          <a:lstStyle/>
          <a:p>
            <a:pPr marL="0" indent="0">
              <a:buNone/>
            </a:pPr>
            <a:r>
              <a:rPr lang="en-US" sz="2400" b="1" dirty="0"/>
              <a:t>My Opinion</a:t>
            </a:r>
            <a:r>
              <a:rPr lang="en-US" sz="2400" dirty="0"/>
              <a:t>: Survivor stock is the *only* way </a:t>
            </a:r>
            <a:r>
              <a:rPr lang="en-US" sz="2400" i="1" dirty="0" err="1"/>
              <a:t>apis</a:t>
            </a:r>
            <a:r>
              <a:rPr lang="en-US" sz="2400" i="1" dirty="0"/>
              <a:t> mellifera </a:t>
            </a:r>
            <a:r>
              <a:rPr lang="en-US" sz="2400" dirty="0"/>
              <a:t>will overcome every major invasive disease and pest. The Proof is simply that we aren’t treating for anything else that’s plagued us in the past.</a:t>
            </a:r>
          </a:p>
          <a:p>
            <a:pPr marL="0" indent="0">
              <a:buNone/>
            </a:pPr>
            <a:r>
              <a:rPr lang="en-US" sz="2200" dirty="0"/>
              <a:t>Use survivor stock genetics – feral bees or from good local queen breeder that’s Treatment Free.</a:t>
            </a:r>
          </a:p>
          <a:p>
            <a:r>
              <a:rPr lang="en-US" sz="2200" dirty="0"/>
              <a:t>Trade off between “mean bees” and “varroa resistance”</a:t>
            </a:r>
          </a:p>
          <a:p>
            <a:r>
              <a:rPr lang="en-US" sz="2200" dirty="0"/>
              <a:t>Better adapted to climate swings in Texas.</a:t>
            </a:r>
          </a:p>
          <a:p>
            <a:pPr marL="0" indent="0">
              <a:buNone/>
            </a:pPr>
            <a:endParaRPr lang="en-US" sz="2200" dirty="0"/>
          </a:p>
          <a:p>
            <a:pPr marL="0" indent="0">
              <a:buNone/>
            </a:pPr>
            <a:r>
              <a:rPr lang="en-US" sz="2200" dirty="0"/>
              <a:t>In July or August:</a:t>
            </a:r>
            <a:r>
              <a:rPr lang="en-US" sz="2200" strike="sngStrike" dirty="0"/>
              <a:t> One Mighty Mite Thermal Treatment </a:t>
            </a:r>
            <a:r>
              <a:rPr lang="en-US" sz="2200" b="1" dirty="0"/>
              <a:t>Oxalic Towels (cf. Randy Oliver)</a:t>
            </a:r>
          </a:p>
          <a:p>
            <a:pPr lvl="1"/>
            <a:r>
              <a:rPr lang="en-US" sz="2200" dirty="0"/>
              <a:t>Available to rent from TVBA for members ($30)</a:t>
            </a:r>
          </a:p>
          <a:p>
            <a:pPr lvl="1"/>
            <a:r>
              <a:rPr lang="en-US" sz="2200" dirty="0"/>
              <a:t>Requires about 3 </a:t>
            </a:r>
            <a:r>
              <a:rPr lang="en-US" sz="2200" dirty="0" err="1"/>
              <a:t>hrs</a:t>
            </a:r>
            <a:r>
              <a:rPr lang="en-US" sz="2200" dirty="0"/>
              <a:t> of treatment plus setup time.</a:t>
            </a:r>
          </a:p>
          <a:p>
            <a:pPr lvl="1"/>
            <a:r>
              <a:rPr lang="en-US" sz="2200" dirty="0"/>
              <a:t>Mite wash before and 10 days after</a:t>
            </a:r>
          </a:p>
        </p:txBody>
      </p:sp>
      <p:sp>
        <p:nvSpPr>
          <p:cNvPr id="6" name="Slide Number Placeholder 5">
            <a:extLst>
              <a:ext uri="{FF2B5EF4-FFF2-40B4-BE49-F238E27FC236}">
                <a16:creationId xmlns:a16="http://schemas.microsoft.com/office/drawing/2014/main" id="{5F815E9F-570F-4A9B-B991-C26A71721E97}"/>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pic>
        <p:nvPicPr>
          <p:cNvPr id="2050" name="Picture 2" descr="MightyMite - Paseo Del Norte Beekeepers Association">
            <a:extLst>
              <a:ext uri="{FF2B5EF4-FFF2-40B4-BE49-F238E27FC236}">
                <a16:creationId xmlns:a16="http://schemas.microsoft.com/office/drawing/2014/main" id="{5260F334-08B5-425D-95A8-FFADF5C2E61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9125" y="1796206"/>
            <a:ext cx="4780703" cy="3446149"/>
          </a:xfrm>
          <a:prstGeom prst="rect">
            <a:avLst/>
          </a:pr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9615CF-1F3B-47DA-A940-CFE880A2F7D8}"/>
              </a:ext>
            </a:extLst>
          </p:cNvPr>
          <p:cNvSpPr/>
          <p:nvPr/>
        </p:nvSpPr>
        <p:spPr>
          <a:xfrm>
            <a:off x="7916832" y="5353819"/>
            <a:ext cx="3911264" cy="369332"/>
          </a:xfrm>
          <a:prstGeom prst="rect">
            <a:avLst/>
          </a:prstGeom>
        </p:spPr>
        <p:txBody>
          <a:bodyPr wrap="none">
            <a:spAutoFit/>
          </a:bodyPr>
          <a:lstStyle/>
          <a:p>
            <a:r>
              <a:rPr lang="en-US" dirty="0"/>
              <a:t>https://pdnbeekeepers.org/mightymite/</a:t>
            </a:r>
          </a:p>
        </p:txBody>
      </p:sp>
    </p:spTree>
    <p:extLst>
      <p:ext uri="{BB962C8B-B14F-4D97-AF65-F5344CB8AC3E}">
        <p14:creationId xmlns:p14="http://schemas.microsoft.com/office/powerpoint/2010/main" val="1079278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DF453D-37E7-4F7F-BAF6-7E9F8563510E}"/>
              </a:ext>
            </a:extLst>
          </p:cNvPr>
          <p:cNvSpPr>
            <a:spLocks noGrp="1"/>
          </p:cNvSpPr>
          <p:nvPr>
            <p:ph type="title"/>
          </p:nvPr>
        </p:nvSpPr>
        <p:spPr>
          <a:xfrm>
            <a:off x="432000" y="432000"/>
            <a:ext cx="9024420" cy="432000"/>
          </a:xfrm>
        </p:spPr>
        <p:txBody>
          <a:bodyPr/>
          <a:lstStyle/>
          <a:p>
            <a:r>
              <a:rPr lang="en-US" dirty="0"/>
              <a:t>Integrative Pest Management – Other Pests</a:t>
            </a:r>
          </a:p>
        </p:txBody>
      </p:sp>
      <p:sp>
        <p:nvSpPr>
          <p:cNvPr id="4" name="Text Placeholder 3">
            <a:extLst>
              <a:ext uri="{FF2B5EF4-FFF2-40B4-BE49-F238E27FC236}">
                <a16:creationId xmlns:a16="http://schemas.microsoft.com/office/drawing/2014/main" id="{D2B6A174-F759-4610-98A3-E208CBE60446}"/>
              </a:ext>
            </a:extLst>
          </p:cNvPr>
          <p:cNvSpPr>
            <a:spLocks noGrp="1"/>
          </p:cNvSpPr>
          <p:nvPr>
            <p:ph type="body" sz="quarter" idx="32"/>
          </p:nvPr>
        </p:nvSpPr>
        <p:spPr>
          <a:xfrm>
            <a:off x="511304" y="1193347"/>
            <a:ext cx="5048575" cy="1435432"/>
          </a:xfrm>
        </p:spPr>
        <p:txBody>
          <a:bodyPr/>
          <a:lstStyle/>
          <a:p>
            <a:r>
              <a:rPr lang="en-US" sz="2800" dirty="0"/>
              <a:t>Small Hive Beetle</a:t>
            </a:r>
          </a:p>
          <a:p>
            <a:pPr marL="571500" indent="-571500">
              <a:buFont typeface="Arial" panose="020B0604020202020204" pitchFamily="34" charset="0"/>
              <a:buChar char="•"/>
            </a:pPr>
            <a:r>
              <a:rPr lang="en-US" sz="2400" dirty="0"/>
              <a:t>Swiffer sheets – ¼ sheet in the corner, above the QE</a:t>
            </a:r>
          </a:p>
          <a:p>
            <a:pPr marL="571500" indent="-571500">
              <a:buFont typeface="Arial" panose="020B0604020202020204" pitchFamily="34" charset="0"/>
              <a:buChar char="•"/>
            </a:pPr>
            <a:r>
              <a:rPr lang="en-US" sz="2400" dirty="0"/>
              <a:t>Guardian Hive Beetle Entrances</a:t>
            </a:r>
          </a:p>
          <a:p>
            <a:pPr marL="571500" indent="-571500">
              <a:buFont typeface="Arial" panose="020B0604020202020204" pitchFamily="34" charset="0"/>
              <a:buChar char="•"/>
            </a:pPr>
            <a:r>
              <a:rPr lang="en-US" sz="2400" dirty="0"/>
              <a:t>My hive tool</a:t>
            </a:r>
          </a:p>
          <a:p>
            <a:r>
              <a:rPr lang="en-US" sz="2800" dirty="0"/>
              <a:t>Wax Moth</a:t>
            </a:r>
          </a:p>
          <a:p>
            <a:pPr marL="342900" indent="-342900">
              <a:buFont typeface="Arial" panose="020B0604020202020204" pitchFamily="34" charset="0"/>
              <a:buChar char="•"/>
            </a:pPr>
            <a:r>
              <a:rPr lang="en-US" sz="2400" dirty="0" err="1"/>
              <a:t>BT.aizawai</a:t>
            </a:r>
            <a:r>
              <a:rPr lang="en-US" sz="2400" dirty="0"/>
              <a:t> / </a:t>
            </a:r>
            <a:r>
              <a:rPr lang="en-US" sz="2400" dirty="0" err="1"/>
              <a:t>Xentari</a:t>
            </a:r>
            <a:r>
              <a:rPr lang="en-US" sz="2400" dirty="0"/>
              <a:t> / </a:t>
            </a:r>
            <a:r>
              <a:rPr lang="en-US" sz="2400" dirty="0" err="1"/>
              <a:t>Certan</a:t>
            </a:r>
            <a:r>
              <a:rPr lang="en-US" sz="2400" dirty="0"/>
              <a:t> – Seven Springs Farm – lifetime supply.</a:t>
            </a:r>
          </a:p>
          <a:p>
            <a:r>
              <a:rPr lang="en-US" sz="2800" dirty="0"/>
              <a:t>Ants</a:t>
            </a:r>
          </a:p>
          <a:p>
            <a:pPr marL="342900" indent="-342900">
              <a:buFont typeface="Arial" panose="020B0604020202020204" pitchFamily="34" charset="0"/>
              <a:buChar char="•"/>
            </a:pPr>
            <a:r>
              <a:rPr lang="en-US" sz="2400" dirty="0"/>
              <a:t>Yuck. I just squash.</a:t>
            </a:r>
          </a:p>
          <a:p>
            <a:pPr marL="342900" indent="-342900">
              <a:buFont typeface="Arial" panose="020B0604020202020204" pitchFamily="34" charset="0"/>
              <a:buChar char="•"/>
            </a:pPr>
            <a:r>
              <a:rPr lang="en-US" sz="2400" dirty="0"/>
              <a:t>Do Nothing.</a:t>
            </a:r>
          </a:p>
        </p:txBody>
      </p:sp>
      <p:sp>
        <p:nvSpPr>
          <p:cNvPr id="6" name="Slide Number Placeholder 5">
            <a:extLst>
              <a:ext uri="{FF2B5EF4-FFF2-40B4-BE49-F238E27FC236}">
                <a16:creationId xmlns:a16="http://schemas.microsoft.com/office/drawing/2014/main" id="{DC198054-AA3B-4608-8AFD-732AB9793849}"/>
              </a:ext>
            </a:extLst>
          </p:cNvPr>
          <p:cNvSpPr>
            <a:spLocks noGrp="1"/>
          </p:cNvSpPr>
          <p:nvPr>
            <p:ph type="sldNum" sz="quarter" idx="33"/>
          </p:nvPr>
        </p:nvSpPr>
        <p:spPr/>
        <p:txBody>
          <a:bodyPr/>
          <a:lstStyle/>
          <a:p>
            <a:fld id="{19B51A1E-902D-48AF-9020-955120F399B6}" type="slidenum">
              <a:rPr lang="en-US" noProof="0" smtClean="0"/>
              <a:pPr/>
              <a:t>26</a:t>
            </a:fld>
            <a:endParaRPr lang="en-US" noProof="0" dirty="0"/>
          </a:p>
        </p:txBody>
      </p:sp>
      <p:pic>
        <p:nvPicPr>
          <p:cNvPr id="4098" name="Picture 2" descr="XenTari BT DF - 1 lb Bag">
            <a:extLst>
              <a:ext uri="{FF2B5EF4-FFF2-40B4-BE49-F238E27FC236}">
                <a16:creationId xmlns:a16="http://schemas.microsoft.com/office/drawing/2014/main" id="{A745B1DD-C662-42EA-BE60-E8D7C1B5662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46157" y="3586500"/>
            <a:ext cx="1830297" cy="20873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D3B5B5-F0F2-453C-A968-6928B305D8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4070" y="3144265"/>
            <a:ext cx="3133731" cy="2350298"/>
          </a:xfrm>
          <a:prstGeom prst="rect">
            <a:avLst/>
          </a:prstGeom>
        </p:spPr>
      </p:pic>
      <p:pic>
        <p:nvPicPr>
          <p:cNvPr id="10" name="Picture 9">
            <a:extLst>
              <a:ext uri="{FF2B5EF4-FFF2-40B4-BE49-F238E27FC236}">
                <a16:creationId xmlns:a16="http://schemas.microsoft.com/office/drawing/2014/main" id="{6887D0DD-493E-4ADD-9B87-517CEB52C8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7216" y="905528"/>
            <a:ext cx="2171700" cy="2197209"/>
          </a:xfrm>
          <a:prstGeom prst="rect">
            <a:avLst/>
          </a:prstGeom>
        </p:spPr>
      </p:pic>
      <p:pic>
        <p:nvPicPr>
          <p:cNvPr id="12" name="Picture 11">
            <a:extLst>
              <a:ext uri="{FF2B5EF4-FFF2-40B4-BE49-F238E27FC236}">
                <a16:creationId xmlns:a16="http://schemas.microsoft.com/office/drawing/2014/main" id="{303E6E60-031A-4C75-A56E-89E54A8BDC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9"/>
          <a:stretch/>
        </p:blipFill>
        <p:spPr>
          <a:xfrm>
            <a:off x="8869793" y="74373"/>
            <a:ext cx="2890207" cy="2914650"/>
          </a:xfrm>
          <a:prstGeom prst="rect">
            <a:avLst/>
          </a:prstGeom>
        </p:spPr>
      </p:pic>
      <p:pic>
        <p:nvPicPr>
          <p:cNvPr id="14" name="Picture 13">
            <a:extLst>
              <a:ext uri="{FF2B5EF4-FFF2-40B4-BE49-F238E27FC236}">
                <a16:creationId xmlns:a16="http://schemas.microsoft.com/office/drawing/2014/main" id="{803D3DDE-8C6F-4683-864C-A0D244EFEE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41161" y="4725614"/>
            <a:ext cx="2254839" cy="1979035"/>
          </a:xfrm>
          <a:prstGeom prst="rect">
            <a:avLst/>
          </a:prstGeom>
        </p:spPr>
      </p:pic>
    </p:spTree>
    <p:extLst>
      <p:ext uri="{BB962C8B-B14F-4D97-AF65-F5344CB8AC3E}">
        <p14:creationId xmlns:p14="http://schemas.microsoft.com/office/powerpoint/2010/main" val="2100938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10117390-DCFE-4FAE-B3FD-DAECFE779A27}"/>
              </a:ext>
              <a:ext uri="{C183D7F6-B498-43B3-948B-1728B52AA6E4}">
                <adec:decorative xmlns:adec="http://schemas.microsoft.com/office/drawing/2017/decorative" val="1"/>
              </a:ext>
            </a:extLst>
          </p:cNvPr>
          <p:cNvSpPr>
            <a:spLocks noChangeAspect="1"/>
          </p:cNvSpPr>
          <p:nvPr/>
        </p:nvSpPr>
        <p:spPr bwMode="auto">
          <a:xfrm>
            <a:off x="8713227" y="2049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TextBox 30">
            <a:extLst>
              <a:ext uri="{FF2B5EF4-FFF2-40B4-BE49-F238E27FC236}">
                <a16:creationId xmlns:a16="http://schemas.microsoft.com/office/drawing/2014/main" id="{8FC2E368-898A-440B-A15C-4C5FB13C57D2}"/>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21" name="Isosceles Triangle 20">
            <a:extLst>
              <a:ext uri="{FF2B5EF4-FFF2-40B4-BE49-F238E27FC236}">
                <a16:creationId xmlns:a16="http://schemas.microsoft.com/office/drawing/2014/main" id="{59A98ED3-718C-409B-BC1D-07842F9F58EB}"/>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915923" y="2240653"/>
            <a:ext cx="4459766" cy="3146839"/>
          </a:xfrm>
        </p:spPr>
        <p:txBody>
          <a:bodyPr/>
          <a:lstStyle/>
          <a:p>
            <a:r>
              <a:rPr lang="en-US" dirty="0"/>
              <a:t>How do I run my hives?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4048124" y="3795246"/>
            <a:ext cx="4000500" cy="997905"/>
          </a:xfrm>
        </p:spPr>
        <p:txBody>
          <a:bodyPr/>
          <a:lstStyle/>
          <a:p>
            <a:r>
              <a:rPr lang="en-US" dirty="0"/>
              <a:t>Calendar walkthrough of my hives</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2"/>
          </p:nvPr>
        </p:nvSpPr>
        <p:spPr>
          <a:xfrm>
            <a:off x="11727656" y="6277243"/>
            <a:ext cx="464344" cy="400188"/>
          </a:xfrm>
        </p:spPr>
        <p:txBody>
          <a:bodyPr/>
          <a:lstStyle/>
          <a:p>
            <a:fld id="{19B51A1E-902D-48AF-9020-955120F399B6}" type="slidenum">
              <a:rPr lang="en-US" smtClean="0"/>
              <a:pPr/>
              <a:t>27</a:t>
            </a:fld>
            <a:endParaRPr lang="en-US" dirty="0"/>
          </a:p>
        </p:txBody>
      </p:sp>
      <p:pic>
        <p:nvPicPr>
          <p:cNvPr id="9" name="Picture Placeholder 8">
            <a:extLst>
              <a:ext uri="{FF2B5EF4-FFF2-40B4-BE49-F238E27FC236}">
                <a16:creationId xmlns:a16="http://schemas.microsoft.com/office/drawing/2014/main" id="{20BCA187-1F66-4A61-AB47-4C62463BD75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r="-575"/>
          <a:stretch/>
        </p:blipFill>
        <p:spPr>
          <a:xfrm>
            <a:off x="0" y="0"/>
            <a:ext cx="11795125" cy="6858000"/>
          </a:xfrm>
        </p:spPr>
      </p:pic>
    </p:spTree>
    <p:extLst>
      <p:ext uri="{BB962C8B-B14F-4D97-AF65-F5344CB8AC3E}">
        <p14:creationId xmlns:p14="http://schemas.microsoft.com/office/powerpoint/2010/main" val="2117695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lstStyle/>
          <a:p>
            <a:r>
              <a:rPr lang="en-US" dirty="0"/>
              <a:t>Disclaimer	</a:t>
            </a:r>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32"/>
          </p:nvPr>
        </p:nvSpPr>
        <p:spPr/>
        <p:txBody>
          <a:bodyPr/>
          <a:lstStyle/>
          <a:p>
            <a:r>
              <a:rPr lang="en-US" dirty="0"/>
              <a:t>Every beekeeper develops their own way of doing things. I’ve borrowed, modified, and integrated what I’ve learned for beekeeping in my backyard in Plano, TX.  This can and will be modified on the fly for any good demonstrable reason. Take it or leave it – whatever works for you!</a:t>
            </a:r>
          </a:p>
        </p:txBody>
      </p:sp>
      <p:sp>
        <p:nvSpPr>
          <p:cNvPr id="66" name="Freeform 5">
            <a:extLst>
              <a:ext uri="{FF2B5EF4-FFF2-40B4-BE49-F238E27FC236}">
                <a16:creationId xmlns:a16="http://schemas.microsoft.com/office/drawing/2014/main" id="{3EEE5409-3F6C-485D-B4C2-5247917F1018}"/>
              </a:ext>
              <a:ext uri="{C183D7F6-B498-43B3-948B-1728B52AA6E4}">
                <adec:decorative xmlns:adec="http://schemas.microsoft.com/office/drawing/2017/decorative" val="1"/>
              </a:ext>
            </a:extLst>
          </p:cNvPr>
          <p:cNvSpPr>
            <a:spLocks noChangeAspect="1"/>
          </p:cNvSpPr>
          <p:nvPr/>
        </p:nvSpPr>
        <p:spPr bwMode="auto">
          <a:xfrm>
            <a:off x="5363366" y="497489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Content Placeholder 28">
            <a:extLst>
              <a:ext uri="{FF2B5EF4-FFF2-40B4-BE49-F238E27FC236}">
                <a16:creationId xmlns:a16="http://schemas.microsoft.com/office/drawing/2014/main" id="{07FF37F8-D747-444C-8664-2DF836965C77}"/>
              </a:ext>
            </a:extLst>
          </p:cNvPr>
          <p:cNvSpPr>
            <a:spLocks noGrp="1"/>
          </p:cNvSpPr>
          <p:nvPr>
            <p:ph sz="half" idx="1"/>
          </p:nvPr>
        </p:nvSpPr>
        <p:spPr>
          <a:xfrm>
            <a:off x="519570" y="2040823"/>
            <a:ext cx="5576429" cy="4236420"/>
          </a:xfrm>
        </p:spPr>
        <p:txBody>
          <a:bodyPr/>
          <a:lstStyle/>
          <a:p>
            <a:pPr marL="0" indent="0">
              <a:buNone/>
            </a:pPr>
            <a:endParaRPr lang="en-US" sz="2800" dirty="0"/>
          </a:p>
          <a:p>
            <a:pPr marL="0" indent="0">
              <a:buNone/>
            </a:pPr>
            <a:r>
              <a:rPr lang="en-US" sz="2800" dirty="0"/>
              <a:t>“Beekeeping begins in August….”</a:t>
            </a:r>
          </a:p>
          <a:p>
            <a:pPr marL="0" indent="0" algn="r">
              <a:buNone/>
            </a:pPr>
            <a:r>
              <a:rPr lang="en-US" sz="2800" dirty="0"/>
              <a:t>-Some Smart Commercial Beekeeper</a:t>
            </a:r>
          </a:p>
          <a:p>
            <a:pPr marL="0" indent="0" algn="r">
              <a:buNone/>
            </a:pPr>
            <a:endParaRPr lang="en-US" sz="2800" dirty="0"/>
          </a:p>
          <a:p>
            <a:pPr marL="0" indent="0">
              <a:buNone/>
            </a:pPr>
            <a:r>
              <a:rPr lang="en-US" sz="2800" dirty="0"/>
              <a:t>“Beekeeping starts whenever you have bees. But I’ll start at the Winter Solstice.”</a:t>
            </a:r>
          </a:p>
          <a:p>
            <a:pPr marL="0" indent="0" algn="r">
              <a:buNone/>
            </a:pPr>
            <a:r>
              <a:rPr lang="en-US" sz="2800" dirty="0"/>
              <a:t>-Not as smart Hobby Beekeeper (Me)</a:t>
            </a:r>
          </a:p>
        </p:txBody>
      </p:sp>
      <p:sp>
        <p:nvSpPr>
          <p:cNvPr id="67" name="Freeform 5">
            <a:extLst>
              <a:ext uri="{FF2B5EF4-FFF2-40B4-BE49-F238E27FC236}">
                <a16:creationId xmlns:a16="http://schemas.microsoft.com/office/drawing/2014/main" id="{0D74D4D5-6A4C-4248-8A92-B8CA1C918EB6}"/>
              </a:ext>
              <a:ext uri="{C183D7F6-B498-43B3-948B-1728B52AA6E4}">
                <adec:decorative xmlns:adec="http://schemas.microsoft.com/office/drawing/2017/decorative" val="1"/>
              </a:ext>
            </a:extLst>
          </p:cNvPr>
          <p:cNvSpPr>
            <a:spLocks noChangeAspect="1"/>
          </p:cNvSpPr>
          <p:nvPr/>
        </p:nvSpPr>
        <p:spPr bwMode="auto">
          <a:xfrm>
            <a:off x="6650080" y="475219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fld id="{19B51A1E-902D-48AF-9020-955120F399B6}" type="slidenum">
              <a:rPr lang="en-US" smtClean="0"/>
              <a:pPr/>
              <a:t>28</a:t>
            </a:fld>
            <a:endParaRPr lang="en-US" dirty="0"/>
          </a:p>
        </p:txBody>
      </p:sp>
      <p:pic>
        <p:nvPicPr>
          <p:cNvPr id="7" name="Picture Placeholder 6">
            <a:extLst>
              <a:ext uri="{FF2B5EF4-FFF2-40B4-BE49-F238E27FC236}">
                <a16:creationId xmlns:a16="http://schemas.microsoft.com/office/drawing/2014/main" id="{2CC5898D-67EE-468C-A84E-B85C0C01DE30}"/>
              </a:ext>
            </a:extLst>
          </p:cNvPr>
          <p:cNvPicPr>
            <a:picLocks noGrp="1" noChangeAspect="1"/>
          </p:cNvPicPr>
          <p:nvPr>
            <p:ph type="pic" sz="quarter" idx="36"/>
          </p:nvPr>
        </p:nvPicPr>
        <p:blipFill>
          <a:blip r:embed="rId2" cstate="screen">
            <a:extLst>
              <a:ext uri="{28A0092B-C50C-407E-A947-70E740481C1C}">
                <a14:useLocalDpi xmlns:a14="http://schemas.microsoft.com/office/drawing/2010/main"/>
              </a:ext>
            </a:extLst>
          </a:blip>
          <a:srcRect/>
          <a:stretch>
            <a:fillRect/>
          </a:stretch>
        </p:blipFill>
        <p:spPr>
          <a:xfrm>
            <a:off x="6282691" y="949243"/>
            <a:ext cx="5098415" cy="5328000"/>
          </a:xfrm>
        </p:spPr>
      </p:pic>
    </p:spTree>
    <p:extLst>
      <p:ext uri="{BB962C8B-B14F-4D97-AF65-F5344CB8AC3E}">
        <p14:creationId xmlns:p14="http://schemas.microsoft.com/office/powerpoint/2010/main" val="364070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lstStyle/>
          <a:p>
            <a:r>
              <a:rPr lang="en-US" dirty="0"/>
              <a:t>December 21 – Winter Solstice</a:t>
            </a:r>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32"/>
          </p:nvPr>
        </p:nvSpPr>
        <p:spPr>
          <a:xfrm>
            <a:off x="431800" y="1008000"/>
            <a:ext cx="7492999" cy="1548000"/>
          </a:xfrm>
        </p:spPr>
        <p:txBody>
          <a:bodyPr/>
          <a:lstStyle/>
          <a:p>
            <a:r>
              <a:rPr lang="en-US" sz="2000" dirty="0"/>
              <a:t>The darkest day of the year. The days will get longer until the Summer Solstice. Bees generally follow this pattern. (Except when the weather doesn’t)</a:t>
            </a:r>
          </a:p>
          <a:p>
            <a:endParaRPr lang="en-US" dirty="0"/>
          </a:p>
          <a:p>
            <a:endParaRPr lang="en-US" dirty="0"/>
          </a:p>
        </p:txBody>
      </p:sp>
      <p:sp>
        <p:nvSpPr>
          <p:cNvPr id="29" name="Content Placeholder 28">
            <a:extLst>
              <a:ext uri="{FF2B5EF4-FFF2-40B4-BE49-F238E27FC236}">
                <a16:creationId xmlns:a16="http://schemas.microsoft.com/office/drawing/2014/main" id="{07FF37F8-D747-444C-8664-2DF836965C77}"/>
              </a:ext>
            </a:extLst>
          </p:cNvPr>
          <p:cNvSpPr>
            <a:spLocks noGrp="1"/>
          </p:cNvSpPr>
          <p:nvPr>
            <p:ph sz="half" idx="1"/>
          </p:nvPr>
        </p:nvSpPr>
        <p:spPr>
          <a:xfrm>
            <a:off x="279400" y="2121493"/>
            <a:ext cx="6154057" cy="4155750"/>
          </a:xfrm>
        </p:spPr>
        <p:txBody>
          <a:bodyPr/>
          <a:lstStyle/>
          <a:p>
            <a:pPr>
              <a:lnSpc>
                <a:spcPct val="100000"/>
              </a:lnSpc>
            </a:pPr>
            <a:r>
              <a:rPr lang="en-US" sz="2800" dirty="0"/>
              <a:t>Bees are clustered when it’s cold and laying is largely shut down.  </a:t>
            </a:r>
          </a:p>
          <a:p>
            <a:pPr>
              <a:lnSpc>
                <a:spcPct val="100000"/>
              </a:lnSpc>
            </a:pPr>
            <a:r>
              <a:rPr lang="en-US" sz="2800" dirty="0"/>
              <a:t>Brief warm spells could induce some laying, but a pollen and nectar flow is needed to have something sustainable. </a:t>
            </a:r>
          </a:p>
          <a:p>
            <a:pPr>
              <a:lnSpc>
                <a:spcPct val="100000"/>
              </a:lnSpc>
            </a:pPr>
            <a:r>
              <a:rPr lang="en-US" sz="2800" dirty="0"/>
              <a:t>Remember it takes 21 days of incubation (brood covered and temp maintained) to raise an adult bee.</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fld id="{19B51A1E-902D-48AF-9020-955120F399B6}" type="slidenum">
              <a:rPr lang="en-US" smtClean="0"/>
              <a:pPr/>
              <a:t>29</a:t>
            </a:fld>
            <a:endParaRPr lang="en-US" dirty="0"/>
          </a:p>
        </p:txBody>
      </p:sp>
      <p:pic>
        <p:nvPicPr>
          <p:cNvPr id="25" name="Picture Placeholder 24">
            <a:extLst>
              <a:ext uri="{FF2B5EF4-FFF2-40B4-BE49-F238E27FC236}">
                <a16:creationId xmlns:a16="http://schemas.microsoft.com/office/drawing/2014/main" id="{6687AE3E-2024-4E25-835C-613322D7318B}"/>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pic>
        <p:nvPicPr>
          <p:cNvPr id="32" name="Picture Placeholder 31">
            <a:extLst>
              <a:ext uri="{FF2B5EF4-FFF2-40B4-BE49-F238E27FC236}">
                <a16:creationId xmlns:a16="http://schemas.microsoft.com/office/drawing/2014/main" id="{B5A6B3CF-097C-4E8B-A35B-81C6C241F778}"/>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rot="10800000">
            <a:off x="6874668" y="2364232"/>
            <a:ext cx="2405062" cy="2125662"/>
          </a:xfrm>
        </p:spPr>
      </p:pic>
      <p:pic>
        <p:nvPicPr>
          <p:cNvPr id="38" name="Picture Placeholder 37">
            <a:extLst>
              <a:ext uri="{FF2B5EF4-FFF2-40B4-BE49-F238E27FC236}">
                <a16:creationId xmlns:a16="http://schemas.microsoft.com/office/drawing/2014/main" id="{2401D4E6-D8F6-490C-890D-8E55C844EEFA}"/>
              </a:ext>
            </a:extLst>
          </p:cNvPr>
          <p:cNvPicPr>
            <a:picLocks noGrp="1" noChangeAspect="1"/>
          </p:cNvPicPr>
          <p:nvPr>
            <p:ph type="pic" sz="quarter" idx="34"/>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3854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How did I get here?   First year of Beekeeping…</a:t>
            </a:r>
          </a:p>
        </p:txBody>
      </p:sp>
      <p:sp>
        <p:nvSpPr>
          <p:cNvPr id="2" name="Slide Number Placeholder 1">
            <a:extLst>
              <a:ext uri="{FF2B5EF4-FFF2-40B4-BE49-F238E27FC236}">
                <a16:creationId xmlns:a16="http://schemas.microsoft.com/office/drawing/2014/main" id="{5E0A2811-986E-4EBF-9612-8E79971C972D}"/>
              </a:ext>
            </a:extLst>
          </p:cNvPr>
          <p:cNvSpPr>
            <a:spLocks noGrp="1"/>
          </p:cNvSpPr>
          <p:nvPr>
            <p:ph type="sldNum" sz="quarter" idx="13"/>
          </p:nvPr>
        </p:nvSpPr>
        <p:spPr/>
        <p:txBody>
          <a:bodyPr/>
          <a:lstStyle/>
          <a:p>
            <a:fld id="{19B51A1E-902D-48AF-9020-955120F399B6}" type="slidenum">
              <a:rPr lang="en-US" smtClean="0"/>
              <a:pPr/>
              <a:t>3</a:t>
            </a:fld>
            <a:endParaRPr lang="en-US" dirty="0"/>
          </a:p>
        </p:txBody>
      </p:sp>
      <p:pic>
        <p:nvPicPr>
          <p:cNvPr id="5" name="Picture 4">
            <a:extLst>
              <a:ext uri="{FF2B5EF4-FFF2-40B4-BE49-F238E27FC236}">
                <a16:creationId xmlns:a16="http://schemas.microsoft.com/office/drawing/2014/main" id="{1788C3EE-05BF-4351-86BE-B8E3A104F035}"/>
              </a:ext>
            </a:extLst>
          </p:cNvPr>
          <p:cNvPicPr>
            <a:picLocks noChangeAspect="1"/>
          </p:cNvPicPr>
          <p:nvPr/>
        </p:nvPicPr>
        <p:blipFill>
          <a:blip r:embed="rId2"/>
          <a:stretch>
            <a:fillRect/>
          </a:stretch>
        </p:blipFill>
        <p:spPr>
          <a:xfrm>
            <a:off x="877418" y="926012"/>
            <a:ext cx="8686800" cy="5469467"/>
          </a:xfrm>
          <a:prstGeom prst="rect">
            <a:avLst/>
          </a:prstGeom>
        </p:spPr>
      </p:pic>
      <p:sp>
        <p:nvSpPr>
          <p:cNvPr id="3" name="TextBox 2">
            <a:extLst>
              <a:ext uri="{FF2B5EF4-FFF2-40B4-BE49-F238E27FC236}">
                <a16:creationId xmlns:a16="http://schemas.microsoft.com/office/drawing/2014/main" id="{F5D4C7D3-064E-45FF-829E-57FCF3A08E40}"/>
              </a:ext>
            </a:extLst>
          </p:cNvPr>
          <p:cNvSpPr txBox="1"/>
          <p:nvPr/>
        </p:nvSpPr>
        <p:spPr>
          <a:xfrm>
            <a:off x="3009900" y="1538972"/>
            <a:ext cx="1798320" cy="1631216"/>
          </a:xfrm>
          <a:prstGeom prst="rect">
            <a:avLst/>
          </a:prstGeom>
          <a:noFill/>
        </p:spPr>
        <p:txBody>
          <a:bodyPr wrap="square" rtlCol="0">
            <a:spAutoFit/>
          </a:bodyPr>
          <a:lstStyle/>
          <a:p>
            <a:pPr algn="r"/>
            <a:r>
              <a:rPr lang="en-US" sz="2500" dirty="0"/>
              <a:t>Step 1-</a:t>
            </a:r>
          </a:p>
          <a:p>
            <a:pPr algn="r"/>
            <a:r>
              <a:rPr lang="en-US" sz="2500" dirty="0"/>
              <a:t> I want to get just </a:t>
            </a:r>
          </a:p>
          <a:p>
            <a:pPr algn="r"/>
            <a:r>
              <a:rPr lang="en-US" sz="2500" dirty="0"/>
              <a:t>ONE hive.</a:t>
            </a:r>
          </a:p>
        </p:txBody>
      </p:sp>
      <p:sp>
        <p:nvSpPr>
          <p:cNvPr id="6" name="TextBox 5">
            <a:extLst>
              <a:ext uri="{FF2B5EF4-FFF2-40B4-BE49-F238E27FC236}">
                <a16:creationId xmlns:a16="http://schemas.microsoft.com/office/drawing/2014/main" id="{0CBACAA5-FCA6-4D5B-8692-A3B890E9B9B2}"/>
              </a:ext>
            </a:extLst>
          </p:cNvPr>
          <p:cNvSpPr txBox="1"/>
          <p:nvPr/>
        </p:nvSpPr>
        <p:spPr>
          <a:xfrm>
            <a:off x="7269438" y="1446963"/>
            <a:ext cx="2088378" cy="2123658"/>
          </a:xfrm>
          <a:prstGeom prst="rect">
            <a:avLst/>
          </a:prstGeom>
          <a:noFill/>
        </p:spPr>
        <p:txBody>
          <a:bodyPr wrap="square" rtlCol="0">
            <a:spAutoFit/>
          </a:bodyPr>
          <a:lstStyle/>
          <a:p>
            <a:pPr algn="ctr"/>
            <a:r>
              <a:rPr lang="en-US" sz="2200" dirty="0" err="1"/>
              <a:t>Oooh</a:t>
            </a:r>
            <a:r>
              <a:rPr lang="en-US" sz="2200" dirty="0"/>
              <a:t>! Somebody has</a:t>
            </a:r>
          </a:p>
          <a:p>
            <a:pPr algn="ctr"/>
            <a:r>
              <a:rPr lang="en-US" sz="2200" dirty="0"/>
              <a:t> a swarm! </a:t>
            </a:r>
          </a:p>
          <a:p>
            <a:pPr algn="ctr"/>
            <a:r>
              <a:rPr lang="en-US" sz="2200" dirty="0"/>
              <a:t>Maybe I just get ONE Hive </a:t>
            </a:r>
          </a:p>
          <a:p>
            <a:pPr algn="ctr"/>
            <a:r>
              <a:rPr lang="en-US" sz="2200" dirty="0"/>
              <a:t>and a </a:t>
            </a:r>
            <a:r>
              <a:rPr lang="en-US" sz="2200" dirty="0" err="1"/>
              <a:t>Nuc</a:t>
            </a:r>
            <a:r>
              <a:rPr lang="en-US" sz="2200" dirty="0"/>
              <a:t>…</a:t>
            </a:r>
          </a:p>
        </p:txBody>
      </p:sp>
      <p:sp>
        <p:nvSpPr>
          <p:cNvPr id="8" name="TextBox 7">
            <a:extLst>
              <a:ext uri="{FF2B5EF4-FFF2-40B4-BE49-F238E27FC236}">
                <a16:creationId xmlns:a16="http://schemas.microsoft.com/office/drawing/2014/main" id="{78052A7A-1C90-417D-9C9B-EC44B9DCA822}"/>
              </a:ext>
            </a:extLst>
          </p:cNvPr>
          <p:cNvSpPr txBox="1"/>
          <p:nvPr/>
        </p:nvSpPr>
        <p:spPr>
          <a:xfrm>
            <a:off x="3009899" y="4071582"/>
            <a:ext cx="1885097" cy="2246769"/>
          </a:xfrm>
          <a:prstGeom prst="rect">
            <a:avLst/>
          </a:prstGeom>
          <a:noFill/>
        </p:spPr>
        <p:txBody>
          <a:bodyPr wrap="square" rtlCol="0">
            <a:spAutoFit/>
          </a:bodyPr>
          <a:lstStyle/>
          <a:p>
            <a:r>
              <a:rPr lang="en-US" sz="2500" dirty="0"/>
              <a:t>Fine…</a:t>
            </a:r>
          </a:p>
          <a:p>
            <a:r>
              <a:rPr lang="en-US" sz="2500" dirty="0"/>
              <a:t>TWO hives and ONE </a:t>
            </a:r>
            <a:r>
              <a:rPr lang="en-US" sz="2500" dirty="0" err="1"/>
              <a:t>Nuc</a:t>
            </a:r>
            <a:r>
              <a:rPr lang="en-US" sz="2500" dirty="0"/>
              <a:t>….</a:t>
            </a:r>
          </a:p>
          <a:p>
            <a:endParaRPr lang="en-US" sz="1500" dirty="0"/>
          </a:p>
          <a:p>
            <a:r>
              <a:rPr lang="en-US" sz="2500" dirty="0"/>
              <a:t>That’s ALL!!!</a:t>
            </a:r>
          </a:p>
        </p:txBody>
      </p:sp>
      <p:sp>
        <p:nvSpPr>
          <p:cNvPr id="9" name="TextBox 8">
            <a:extLst>
              <a:ext uri="{FF2B5EF4-FFF2-40B4-BE49-F238E27FC236}">
                <a16:creationId xmlns:a16="http://schemas.microsoft.com/office/drawing/2014/main" id="{819F352F-ED70-4E6F-A8BB-91D51E1327D2}"/>
              </a:ext>
            </a:extLst>
          </p:cNvPr>
          <p:cNvSpPr txBox="1"/>
          <p:nvPr/>
        </p:nvSpPr>
        <p:spPr>
          <a:xfrm>
            <a:off x="7612381" y="4424139"/>
            <a:ext cx="1951837" cy="1477328"/>
          </a:xfrm>
          <a:prstGeom prst="rect">
            <a:avLst/>
          </a:prstGeom>
          <a:noFill/>
        </p:spPr>
        <p:txBody>
          <a:bodyPr wrap="square" rtlCol="0">
            <a:spAutoFit/>
          </a:bodyPr>
          <a:lstStyle/>
          <a:p>
            <a:r>
              <a:rPr lang="en-US" sz="3000" dirty="0"/>
              <a:t>How come I have 17 hives?!?!</a:t>
            </a:r>
          </a:p>
        </p:txBody>
      </p:sp>
    </p:spTree>
    <p:extLst>
      <p:ext uri="{BB962C8B-B14F-4D97-AF65-F5344CB8AC3E}">
        <p14:creationId xmlns:p14="http://schemas.microsoft.com/office/powerpoint/2010/main" val="3402078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0413-20AD-F484-5B25-A65C1954C657}"/>
              </a:ext>
            </a:extLst>
          </p:cNvPr>
          <p:cNvSpPr>
            <a:spLocks noGrp="1"/>
          </p:cNvSpPr>
          <p:nvPr>
            <p:ph type="title"/>
          </p:nvPr>
        </p:nvSpPr>
        <p:spPr/>
        <p:txBody>
          <a:bodyPr/>
          <a:lstStyle/>
          <a:p>
            <a:r>
              <a:rPr lang="en-US" dirty="0"/>
              <a:t>Winter Thermodynamics – Still Researching</a:t>
            </a:r>
          </a:p>
        </p:txBody>
      </p:sp>
      <p:sp>
        <p:nvSpPr>
          <p:cNvPr id="3" name="Text Placeholder 2">
            <a:extLst>
              <a:ext uri="{FF2B5EF4-FFF2-40B4-BE49-F238E27FC236}">
                <a16:creationId xmlns:a16="http://schemas.microsoft.com/office/drawing/2014/main" id="{FAD2427D-2AE6-288A-A1D9-E70C56D13921}"/>
              </a:ext>
            </a:extLst>
          </p:cNvPr>
          <p:cNvSpPr>
            <a:spLocks noGrp="1"/>
          </p:cNvSpPr>
          <p:nvPr>
            <p:ph type="body" sz="quarter" idx="32"/>
          </p:nvPr>
        </p:nvSpPr>
        <p:spPr/>
        <p:txBody>
          <a:bodyPr/>
          <a:lstStyle/>
          <a:p>
            <a:r>
              <a:rPr lang="en-US" dirty="0"/>
              <a:t>Heat Rises; Moisture forms on cold surfaces (Dew) in warm air</a:t>
            </a:r>
          </a:p>
        </p:txBody>
      </p:sp>
      <p:sp>
        <p:nvSpPr>
          <p:cNvPr id="4" name="Text Placeholder 3">
            <a:extLst>
              <a:ext uri="{FF2B5EF4-FFF2-40B4-BE49-F238E27FC236}">
                <a16:creationId xmlns:a16="http://schemas.microsoft.com/office/drawing/2014/main" id="{1DC70BA9-7B28-DEE5-0FBF-C5EC80176917}"/>
              </a:ext>
            </a:extLst>
          </p:cNvPr>
          <p:cNvSpPr>
            <a:spLocks noGrp="1"/>
          </p:cNvSpPr>
          <p:nvPr>
            <p:ph type="body" idx="1"/>
          </p:nvPr>
        </p:nvSpPr>
        <p:spPr/>
        <p:txBody>
          <a:bodyPr/>
          <a:lstStyle/>
          <a:p>
            <a:r>
              <a:rPr lang="en-US" dirty="0"/>
              <a:t>Ventilation &amp; Moisture </a:t>
            </a:r>
          </a:p>
        </p:txBody>
      </p:sp>
      <p:sp>
        <p:nvSpPr>
          <p:cNvPr id="5" name="Content Placeholder 4">
            <a:extLst>
              <a:ext uri="{FF2B5EF4-FFF2-40B4-BE49-F238E27FC236}">
                <a16:creationId xmlns:a16="http://schemas.microsoft.com/office/drawing/2014/main" id="{13AF2658-F678-F337-F273-C46232FCD587}"/>
              </a:ext>
            </a:extLst>
          </p:cNvPr>
          <p:cNvSpPr>
            <a:spLocks noGrp="1"/>
          </p:cNvSpPr>
          <p:nvPr>
            <p:ph sz="half" idx="2"/>
          </p:nvPr>
        </p:nvSpPr>
        <p:spPr/>
        <p:txBody>
          <a:bodyPr/>
          <a:lstStyle/>
          <a:p>
            <a:pPr marL="0" indent="0">
              <a:buNone/>
            </a:pPr>
            <a:r>
              <a:rPr lang="en-US" b="1" dirty="0"/>
              <a:t>Old Convention </a:t>
            </a:r>
          </a:p>
          <a:p>
            <a:pPr lvl="1"/>
            <a:r>
              <a:rPr lang="en-US" dirty="0"/>
              <a:t>Moisture – It’s bad, it’ll rain and drown your bees. Get rid of moisture, tip your hives, use vent boxes with burlap to wick away moisture. </a:t>
            </a:r>
          </a:p>
          <a:p>
            <a:pPr lvl="1"/>
            <a:r>
              <a:rPr lang="en-US" dirty="0"/>
              <a:t>Insulation? -- “Cold Front coming… What do I do? We’re in Texas, don’t do anything. If you insulate, you’re a dummy.”</a:t>
            </a:r>
          </a:p>
          <a:p>
            <a:pPr lvl="2"/>
            <a:r>
              <a:rPr lang="en-US" dirty="0"/>
              <a:t>But also, “</a:t>
            </a:r>
            <a:r>
              <a:rPr lang="en-US" dirty="0" err="1"/>
              <a:t>Apimaye</a:t>
            </a:r>
            <a:r>
              <a:rPr lang="en-US" dirty="0"/>
              <a:t> is the best hive there is because they have great insulation.”</a:t>
            </a:r>
          </a:p>
          <a:p>
            <a:pPr lvl="1"/>
            <a:r>
              <a:rPr lang="en-US" dirty="0"/>
              <a:t>If you insulate too much, it’ll get too hot and they’ll eat up all the food, and then they’ll starve. </a:t>
            </a:r>
            <a:r>
              <a:rPr lang="en-US" dirty="0">
                <a:sym typeface="Wingdings" panose="05000000000000000000" pitchFamily="2" charset="2"/>
              </a:rPr>
              <a:t></a:t>
            </a:r>
            <a:endParaRPr lang="en-US" dirty="0"/>
          </a:p>
          <a:p>
            <a:pPr lvl="1"/>
            <a:endParaRPr lang="en-US" dirty="0"/>
          </a:p>
          <a:p>
            <a:pPr lvl="1"/>
            <a:endParaRPr lang="en-US" dirty="0"/>
          </a:p>
        </p:txBody>
      </p:sp>
      <p:sp>
        <p:nvSpPr>
          <p:cNvPr id="7" name="Text Placeholder 6">
            <a:extLst>
              <a:ext uri="{FF2B5EF4-FFF2-40B4-BE49-F238E27FC236}">
                <a16:creationId xmlns:a16="http://schemas.microsoft.com/office/drawing/2014/main" id="{D544125D-4336-989D-5579-D7F73EAC6C44}"/>
              </a:ext>
            </a:extLst>
          </p:cNvPr>
          <p:cNvSpPr>
            <a:spLocks noGrp="1"/>
          </p:cNvSpPr>
          <p:nvPr>
            <p:ph type="body" sz="quarter" idx="12"/>
          </p:nvPr>
        </p:nvSpPr>
        <p:spPr>
          <a:xfrm>
            <a:off x="5937095" y="2023668"/>
            <a:ext cx="5472113" cy="4731974"/>
          </a:xfrm>
        </p:spPr>
        <p:txBody>
          <a:bodyPr/>
          <a:lstStyle/>
          <a:p>
            <a:pPr marL="0" indent="0">
              <a:buNone/>
            </a:pPr>
            <a:r>
              <a:rPr lang="en-US" b="1" dirty="0"/>
              <a:t>My Current Theory – Insulation is the Key to success.</a:t>
            </a:r>
          </a:p>
          <a:p>
            <a:pPr lvl="1"/>
            <a:r>
              <a:rPr lang="en-US" dirty="0"/>
              <a:t>Texas may not get cold enough to need insulation like the Canadians. </a:t>
            </a:r>
          </a:p>
          <a:p>
            <a:pPr lvl="1"/>
            <a:r>
              <a:rPr lang="en-US" dirty="0"/>
              <a:t>Ventilation, while carries away moisture, also carries away precious heat that the bees have generated.</a:t>
            </a:r>
          </a:p>
          <a:p>
            <a:pPr lvl="2"/>
            <a:r>
              <a:rPr lang="en-US" dirty="0"/>
              <a:t>Higher CO2 levels produce torpor – lowers metabolism and honey consumption.</a:t>
            </a:r>
          </a:p>
          <a:p>
            <a:pPr marL="542925" lvl="2" indent="0">
              <a:buNone/>
            </a:pPr>
            <a:r>
              <a:rPr lang="en-US" dirty="0"/>
              <a:t>Conclusion: Don’t Ventilate, SEAL. </a:t>
            </a:r>
          </a:p>
          <a:p>
            <a:pPr lvl="1"/>
            <a:endParaRPr lang="en-US" dirty="0"/>
          </a:p>
          <a:p>
            <a:pPr lvl="1"/>
            <a:r>
              <a:rPr lang="en-US" dirty="0"/>
              <a:t>Condensation will happen regardless – but WHERE the condensation happens is important!</a:t>
            </a:r>
          </a:p>
          <a:p>
            <a:pPr lvl="2"/>
            <a:r>
              <a:rPr lang="en-US" dirty="0"/>
              <a:t>Insulating the top side of the box significantly more than the sides will cause the condensation to form on the sides rather than the top. Preventing Hive Rain.</a:t>
            </a:r>
          </a:p>
          <a:p>
            <a:pPr lvl="2"/>
            <a:r>
              <a:rPr lang="en-US" dirty="0"/>
              <a:t>Bees need that moisture to process sugar bricks and honey and sustain life (they don’t go outside)</a:t>
            </a:r>
          </a:p>
          <a:p>
            <a:pPr lvl="1"/>
            <a:r>
              <a:rPr lang="en-US" dirty="0"/>
              <a:t>Placement of </a:t>
            </a:r>
            <a:r>
              <a:rPr lang="en-US" dirty="0" err="1"/>
              <a:t>SugarBricks</a:t>
            </a:r>
            <a:r>
              <a:rPr lang="en-US" dirty="0"/>
              <a:t> in the top center will centralize the cluster. They can eat without having to go to neighboring frames to get food during cold fronts.</a:t>
            </a:r>
          </a:p>
          <a:p>
            <a:pPr lvl="1"/>
            <a:endParaRPr lang="en-US" dirty="0"/>
          </a:p>
          <a:p>
            <a:pPr lvl="1"/>
            <a:endParaRPr lang="en-US" dirty="0"/>
          </a:p>
          <a:p>
            <a:pPr lvl="1"/>
            <a:endParaRPr lang="en-US" dirty="0"/>
          </a:p>
          <a:p>
            <a:endParaRPr lang="en-US" dirty="0"/>
          </a:p>
        </p:txBody>
      </p:sp>
      <p:sp>
        <p:nvSpPr>
          <p:cNvPr id="8" name="Slide Number Placeholder 7">
            <a:extLst>
              <a:ext uri="{FF2B5EF4-FFF2-40B4-BE49-F238E27FC236}">
                <a16:creationId xmlns:a16="http://schemas.microsoft.com/office/drawing/2014/main" id="{BBD31D30-BAF6-C8F2-F18D-64363FFEB1CB}"/>
              </a:ext>
            </a:extLst>
          </p:cNvPr>
          <p:cNvSpPr>
            <a:spLocks noGrp="1"/>
          </p:cNvSpPr>
          <p:nvPr>
            <p:ph type="sldNum" sz="quarter" idx="33"/>
          </p:nvPr>
        </p:nvSpPr>
        <p:spPr/>
        <p:txBody>
          <a:bodyPr/>
          <a:lstStyle/>
          <a:p>
            <a:fld id="{19B51A1E-902D-48AF-9020-955120F399B6}" type="slidenum">
              <a:rPr lang="en-US" noProof="0" smtClean="0"/>
              <a:pPr/>
              <a:t>30</a:t>
            </a:fld>
            <a:endParaRPr lang="en-US" noProof="0" dirty="0"/>
          </a:p>
        </p:txBody>
      </p:sp>
    </p:spTree>
    <p:extLst>
      <p:ext uri="{BB962C8B-B14F-4D97-AF65-F5344CB8AC3E}">
        <p14:creationId xmlns:p14="http://schemas.microsoft.com/office/powerpoint/2010/main" val="4187447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4DD9-DA4D-50EB-5F88-1E563EF4A14F}"/>
              </a:ext>
            </a:extLst>
          </p:cNvPr>
          <p:cNvSpPr>
            <a:spLocks noGrp="1"/>
          </p:cNvSpPr>
          <p:nvPr>
            <p:ph type="title"/>
          </p:nvPr>
        </p:nvSpPr>
        <p:spPr/>
        <p:txBody>
          <a:bodyPr/>
          <a:lstStyle/>
          <a:p>
            <a:r>
              <a:rPr lang="en-US" dirty="0" err="1"/>
              <a:t>Youtube</a:t>
            </a:r>
            <a:r>
              <a:rPr lang="en-US" dirty="0"/>
              <a:t> – Hive Hugger by Peggy DeSanto</a:t>
            </a:r>
          </a:p>
        </p:txBody>
      </p:sp>
      <p:sp>
        <p:nvSpPr>
          <p:cNvPr id="3" name="Text Placeholder 2">
            <a:extLst>
              <a:ext uri="{FF2B5EF4-FFF2-40B4-BE49-F238E27FC236}">
                <a16:creationId xmlns:a16="http://schemas.microsoft.com/office/drawing/2014/main" id="{8C7C2893-B8C0-6B02-E87C-4A36CEA98F6A}"/>
              </a:ext>
            </a:extLst>
          </p:cNvPr>
          <p:cNvSpPr>
            <a:spLocks noGrp="1"/>
          </p:cNvSpPr>
          <p:nvPr>
            <p:ph type="body" sz="quarter" idx="32"/>
          </p:nvPr>
        </p:nvSpPr>
        <p:spPr/>
        <p:txBody>
          <a:bodyPr/>
          <a:lstStyle/>
          <a:p>
            <a:r>
              <a:rPr lang="en-US" dirty="0"/>
              <a:t>14F – Bee’s Cluster is tightest</a:t>
            </a:r>
          </a:p>
        </p:txBody>
      </p:sp>
      <p:sp>
        <p:nvSpPr>
          <p:cNvPr id="8" name="Slide Number Placeholder 7">
            <a:extLst>
              <a:ext uri="{FF2B5EF4-FFF2-40B4-BE49-F238E27FC236}">
                <a16:creationId xmlns:a16="http://schemas.microsoft.com/office/drawing/2014/main" id="{B367768D-0F09-2159-5ADD-C0B3468F8CEF}"/>
              </a:ext>
            </a:extLst>
          </p:cNvPr>
          <p:cNvSpPr>
            <a:spLocks noGrp="1"/>
          </p:cNvSpPr>
          <p:nvPr>
            <p:ph type="sldNum" sz="quarter" idx="33"/>
          </p:nvPr>
        </p:nvSpPr>
        <p:spPr/>
        <p:txBody>
          <a:bodyPr/>
          <a:lstStyle/>
          <a:p>
            <a:fld id="{19B51A1E-902D-48AF-9020-955120F399B6}" type="slidenum">
              <a:rPr lang="en-US" noProof="0" smtClean="0"/>
              <a:pPr/>
              <a:t>31</a:t>
            </a:fld>
            <a:endParaRPr lang="en-US" noProof="0" dirty="0"/>
          </a:p>
        </p:txBody>
      </p:sp>
      <p:pic>
        <p:nvPicPr>
          <p:cNvPr id="10" name="Picture 9">
            <a:extLst>
              <a:ext uri="{FF2B5EF4-FFF2-40B4-BE49-F238E27FC236}">
                <a16:creationId xmlns:a16="http://schemas.microsoft.com/office/drawing/2014/main" id="{1EC2E409-A812-37A6-1718-5EEB744971C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86928" y="1512000"/>
            <a:ext cx="9466052" cy="5131811"/>
          </a:xfrm>
          <a:prstGeom prst="rect">
            <a:avLst/>
          </a:prstGeom>
        </p:spPr>
      </p:pic>
    </p:spTree>
    <p:extLst>
      <p:ext uri="{BB962C8B-B14F-4D97-AF65-F5344CB8AC3E}">
        <p14:creationId xmlns:p14="http://schemas.microsoft.com/office/powerpoint/2010/main" val="1041679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December 21 – Winter Solstice - January</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endParaRPr lang="en-US" dirty="0"/>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968980"/>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311927" y="2512084"/>
            <a:ext cx="5472000" cy="2621075"/>
          </a:xfrm>
        </p:spPr>
        <p:txBody>
          <a:bodyPr/>
          <a:lstStyle/>
          <a:p>
            <a:r>
              <a:rPr lang="en-US" sz="2400" dirty="0"/>
              <a:t>They’re waiting to brood up. Maybe </a:t>
            </a:r>
            <a:r>
              <a:rPr lang="en-US" sz="2400" dirty="0">
                <a:highlight>
                  <a:srgbClr val="FFFF00"/>
                </a:highlight>
              </a:rPr>
              <a:t>1 or 2 frames of brood. </a:t>
            </a:r>
          </a:p>
          <a:p>
            <a:r>
              <a:rPr lang="en-US" sz="2400" dirty="0"/>
              <a:t>Bees will cluster and occupy maybe </a:t>
            </a:r>
            <a:r>
              <a:rPr lang="en-US" sz="2400" dirty="0">
                <a:highlight>
                  <a:srgbClr val="FFFF00"/>
                </a:highlight>
              </a:rPr>
              <a:t>3-4 frames</a:t>
            </a:r>
          </a:p>
          <a:p>
            <a:r>
              <a:rPr lang="en-US" sz="2400" dirty="0"/>
              <a:t>As days get warmer, more frequent trips out and foraging.</a:t>
            </a:r>
          </a:p>
          <a:p>
            <a:r>
              <a:rPr lang="en-US" sz="2400" dirty="0"/>
              <a:t>Depending on genetics of the colony: brood rearing may be completely shut down or bare minimum crew, early start or late start.</a:t>
            </a:r>
          </a:p>
          <a:p>
            <a:endParaRPr lang="en-US" sz="2400" dirty="0"/>
          </a:p>
          <a:p>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033262" y="2008275"/>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096000" y="2512275"/>
            <a:ext cx="5472113" cy="1883984"/>
          </a:xfrm>
        </p:spPr>
        <p:txBody>
          <a:bodyPr/>
          <a:lstStyle/>
          <a:p>
            <a:r>
              <a:rPr lang="en-US" sz="2400" dirty="0"/>
              <a:t>Maybe a hive check on a warm day. (2wks)</a:t>
            </a:r>
          </a:p>
          <a:p>
            <a:pPr lvl="1"/>
            <a:r>
              <a:rPr lang="en-US" sz="2200" dirty="0"/>
              <a:t>Making sure they haven’t gone through their food stores</a:t>
            </a:r>
          </a:p>
          <a:p>
            <a:pPr lvl="1"/>
            <a:r>
              <a:rPr lang="en-US" sz="2200" dirty="0"/>
              <a:t>Feed sugar if necessary (won’t be warm enough for liquid feed)</a:t>
            </a:r>
          </a:p>
          <a:p>
            <a:r>
              <a:rPr lang="en-US" sz="2400" dirty="0"/>
              <a:t>Pay attention to cold fronts – “panic!” and then respond accordingly…</a:t>
            </a:r>
          </a:p>
          <a:p>
            <a:r>
              <a:rPr lang="en-US" sz="2400" dirty="0"/>
              <a:t>Get equipment and storage area squared away and prepped for the Spring</a:t>
            </a:r>
          </a:p>
          <a:p>
            <a:endParaRPr lang="en-US" sz="24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32</a:t>
            </a:fld>
            <a:endParaRPr lang="en-US" dirty="0"/>
          </a:p>
        </p:txBody>
      </p:sp>
    </p:spTree>
    <p:extLst>
      <p:ext uri="{BB962C8B-B14F-4D97-AF65-F5344CB8AC3E}">
        <p14:creationId xmlns:p14="http://schemas.microsoft.com/office/powerpoint/2010/main" val="3188837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February </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dirty="0"/>
              <a:t>Generally, our coldest month in North Texas. Watch out for that 2</a:t>
            </a:r>
            <a:r>
              <a:rPr lang="en-US" baseline="30000" dirty="0"/>
              <a:t>nd</a:t>
            </a:r>
            <a:r>
              <a:rPr lang="en-US" dirty="0"/>
              <a:t>/3</a:t>
            </a:r>
            <a:r>
              <a:rPr lang="en-US" baseline="30000" dirty="0"/>
              <a:t>rd</a:t>
            </a:r>
            <a:r>
              <a:rPr lang="en-US" dirty="0"/>
              <a:t> Week!</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2000" y="2228850"/>
            <a:ext cx="5472000" cy="2621075"/>
          </a:xfrm>
        </p:spPr>
        <p:txBody>
          <a:bodyPr/>
          <a:lstStyle/>
          <a:p>
            <a:r>
              <a:rPr lang="en-US" sz="2400" dirty="0"/>
              <a:t>With a warm winter, brood may already be coming in. Still may be </a:t>
            </a:r>
            <a:r>
              <a:rPr lang="en-US" sz="2400" dirty="0">
                <a:highlight>
                  <a:srgbClr val="FFFF00"/>
                </a:highlight>
              </a:rPr>
              <a:t>2-3 frames of brood.</a:t>
            </a:r>
          </a:p>
          <a:p>
            <a:r>
              <a:rPr lang="en-US" sz="2400" dirty="0"/>
              <a:t>Bees occupy about </a:t>
            </a:r>
            <a:r>
              <a:rPr lang="en-US" sz="2400" dirty="0">
                <a:highlight>
                  <a:srgbClr val="FFFF00"/>
                </a:highlight>
              </a:rPr>
              <a:t>4-5 frames</a:t>
            </a:r>
          </a:p>
          <a:p>
            <a:r>
              <a:rPr lang="en-US" sz="2400" dirty="0"/>
              <a:t>Sudden Cold Fronts (&lt;32F)– may cause disruptions in brood rearing. </a:t>
            </a:r>
          </a:p>
          <a:p>
            <a:pPr lvl="1"/>
            <a:r>
              <a:rPr lang="en-US" sz="2200" dirty="0"/>
              <a:t>Depending on length of freeze (overnight or more than a few days) – bees will need to decide: </a:t>
            </a:r>
            <a:r>
              <a:rPr lang="en-US" sz="2200" b="1" dirty="0"/>
              <a:t>save/cluster the young brood or survive by clustering over honey?</a:t>
            </a:r>
          </a:p>
          <a:p>
            <a:endParaRPr lang="en-US" sz="2400" dirty="0"/>
          </a:p>
          <a:p>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968316" y="1750940"/>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129336" y="2169297"/>
            <a:ext cx="5472113" cy="3541786"/>
          </a:xfrm>
        </p:spPr>
        <p:txBody>
          <a:bodyPr/>
          <a:lstStyle/>
          <a:p>
            <a:r>
              <a:rPr lang="en-US" sz="2400" dirty="0"/>
              <a:t>Hive check every 7-10 days.</a:t>
            </a:r>
          </a:p>
          <a:p>
            <a:pPr lvl="1"/>
            <a:r>
              <a:rPr lang="en-US" sz="2200" dirty="0"/>
              <a:t>Newbies – good to check weekly to learn to see the changes and rate of development.</a:t>
            </a:r>
          </a:p>
          <a:p>
            <a:r>
              <a:rPr lang="en-US" sz="2400" dirty="0"/>
              <a:t>Feeding – (2:1, 1:1, sugar bricks, fondant)</a:t>
            </a:r>
          </a:p>
          <a:p>
            <a:pPr lvl="1"/>
            <a:r>
              <a:rPr lang="en-US" sz="2200" dirty="0"/>
              <a:t>Again, making sure not to overfeed causing  them to be honey bound. </a:t>
            </a:r>
          </a:p>
          <a:p>
            <a:pPr lvl="1"/>
            <a:r>
              <a:rPr lang="en-US" sz="2200" dirty="0"/>
              <a:t>Pollen – Looking for Elm, Red Bud, Bradford Pear, Henbit, Dandelions, Clover, etc.</a:t>
            </a:r>
          </a:p>
          <a:p>
            <a:pPr lvl="1"/>
            <a:r>
              <a:rPr lang="en-US" sz="2200" dirty="0"/>
              <a:t>Feed pollen subs only to stimulate brood rearing – but if pollen flow, it’s not needed.</a:t>
            </a:r>
          </a:p>
          <a:p>
            <a:r>
              <a:rPr lang="en-US" sz="2400" dirty="0"/>
              <a:t>Unseasonably warm February – throw on a super for giggles.</a:t>
            </a:r>
          </a:p>
          <a:p>
            <a:pPr marL="542925" lvl="2" indent="0">
              <a:buNone/>
            </a:pPr>
            <a:endParaRPr lang="en-US" sz="2000" dirty="0"/>
          </a:p>
          <a:p>
            <a:pPr lvl="1"/>
            <a:endParaRPr lang="en-US" sz="22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33</a:t>
            </a:fld>
            <a:endParaRPr lang="en-US" dirty="0"/>
          </a:p>
        </p:txBody>
      </p:sp>
    </p:spTree>
    <p:extLst>
      <p:ext uri="{BB962C8B-B14F-4D97-AF65-F5344CB8AC3E}">
        <p14:creationId xmlns:p14="http://schemas.microsoft.com/office/powerpoint/2010/main" val="1956472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E0E0-4030-417D-8153-61021B3DE43D}"/>
              </a:ext>
            </a:extLst>
          </p:cNvPr>
          <p:cNvSpPr>
            <a:spLocks noGrp="1"/>
          </p:cNvSpPr>
          <p:nvPr>
            <p:ph type="title"/>
          </p:nvPr>
        </p:nvSpPr>
        <p:spPr/>
        <p:txBody>
          <a:bodyPr/>
          <a:lstStyle/>
          <a:p>
            <a:r>
              <a:rPr lang="en-US" dirty="0"/>
              <a:t>Winter Cluster</a:t>
            </a:r>
          </a:p>
        </p:txBody>
      </p:sp>
      <p:sp>
        <p:nvSpPr>
          <p:cNvPr id="3" name="Text Placeholder 2">
            <a:extLst>
              <a:ext uri="{FF2B5EF4-FFF2-40B4-BE49-F238E27FC236}">
                <a16:creationId xmlns:a16="http://schemas.microsoft.com/office/drawing/2014/main" id="{0B6581AF-EC16-4F02-A304-252047FA9B18}"/>
              </a:ext>
            </a:extLst>
          </p:cNvPr>
          <p:cNvSpPr>
            <a:spLocks noGrp="1"/>
          </p:cNvSpPr>
          <p:nvPr>
            <p:ph type="body" sz="quarter" idx="32"/>
          </p:nvPr>
        </p:nvSpPr>
        <p:spPr/>
        <p:txBody>
          <a:bodyPr/>
          <a:lstStyle/>
          <a:p>
            <a:endParaRPr lang="en-US"/>
          </a:p>
        </p:txBody>
      </p:sp>
      <p:sp>
        <p:nvSpPr>
          <p:cNvPr id="4" name="Text Placeholder 3">
            <a:extLst>
              <a:ext uri="{FF2B5EF4-FFF2-40B4-BE49-F238E27FC236}">
                <a16:creationId xmlns:a16="http://schemas.microsoft.com/office/drawing/2014/main" id="{4072D8C6-2972-4C15-8C4A-D65DD5F5CA21}"/>
              </a:ext>
            </a:extLst>
          </p:cNvPr>
          <p:cNvSpPr>
            <a:spLocks noGrp="1"/>
          </p:cNvSpPr>
          <p:nvPr>
            <p:ph type="body" idx="1"/>
          </p:nvPr>
        </p:nvSpPr>
        <p:spPr>
          <a:xfrm>
            <a:off x="432000" y="1515834"/>
            <a:ext cx="3957639" cy="4079748"/>
          </a:xfrm>
        </p:spPr>
        <p:txBody>
          <a:bodyPr/>
          <a:lstStyle/>
          <a:p>
            <a:r>
              <a:rPr lang="en-US" dirty="0"/>
              <a:t>How many frames of bees?</a:t>
            </a:r>
          </a:p>
          <a:p>
            <a:r>
              <a:rPr lang="en-US" dirty="0"/>
              <a:t>What’s the brood size?</a:t>
            </a:r>
          </a:p>
          <a:p>
            <a:endParaRPr lang="en-US" dirty="0"/>
          </a:p>
          <a:p>
            <a:r>
              <a:rPr lang="en-US" dirty="0"/>
              <a:t>Recommendations vs Reality</a:t>
            </a:r>
          </a:p>
          <a:p>
            <a:endParaRPr lang="en-US" dirty="0"/>
          </a:p>
        </p:txBody>
      </p:sp>
      <p:pic>
        <p:nvPicPr>
          <p:cNvPr id="10" name="Content Placeholder 9">
            <a:extLst>
              <a:ext uri="{FF2B5EF4-FFF2-40B4-BE49-F238E27FC236}">
                <a16:creationId xmlns:a16="http://schemas.microsoft.com/office/drawing/2014/main" id="{68BDF501-4DB1-48CD-83E9-B4FD9E3D7DF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804223" y="792130"/>
            <a:ext cx="3957639" cy="5273740"/>
          </a:xfrm>
        </p:spPr>
      </p:pic>
      <p:sp>
        <p:nvSpPr>
          <p:cNvPr id="6" name="Text Placeholder 5">
            <a:extLst>
              <a:ext uri="{FF2B5EF4-FFF2-40B4-BE49-F238E27FC236}">
                <a16:creationId xmlns:a16="http://schemas.microsoft.com/office/drawing/2014/main" id="{D12FE9B0-6111-4627-9332-C0D74DB35C6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DCBACA5-8070-46D6-9E4D-2DBD27392749}"/>
              </a:ext>
            </a:extLst>
          </p:cNvPr>
          <p:cNvSpPr>
            <a:spLocks noGrp="1"/>
          </p:cNvSpPr>
          <p:nvPr>
            <p:ph type="body" sz="quarter" idx="12"/>
          </p:nvPr>
        </p:nvSpPr>
        <p:spPr>
          <a:xfrm>
            <a:off x="1264693" y="6339479"/>
            <a:ext cx="10389027" cy="400188"/>
          </a:xfrm>
        </p:spPr>
        <p:txBody>
          <a:bodyPr/>
          <a:lstStyle/>
          <a:p>
            <a:pPr marL="0" indent="0">
              <a:buNone/>
            </a:pPr>
            <a:r>
              <a:rPr lang="en-US" dirty="0"/>
              <a:t>http://fitzgeraldsfamilyfarm.blogspot.com/2014/03/are-bees-clustered.html</a:t>
            </a:r>
          </a:p>
        </p:txBody>
      </p:sp>
      <p:sp>
        <p:nvSpPr>
          <p:cNvPr id="8" name="Slide Number Placeholder 7">
            <a:extLst>
              <a:ext uri="{FF2B5EF4-FFF2-40B4-BE49-F238E27FC236}">
                <a16:creationId xmlns:a16="http://schemas.microsoft.com/office/drawing/2014/main" id="{CA5B0F3A-2011-4E26-A18D-F87BEFA9E46E}"/>
              </a:ext>
            </a:extLst>
          </p:cNvPr>
          <p:cNvSpPr>
            <a:spLocks noGrp="1"/>
          </p:cNvSpPr>
          <p:nvPr>
            <p:ph type="sldNum" sz="quarter" idx="33"/>
          </p:nvPr>
        </p:nvSpPr>
        <p:spPr/>
        <p:txBody>
          <a:bodyPr/>
          <a:lstStyle/>
          <a:p>
            <a:fld id="{19B51A1E-902D-48AF-9020-955120F399B6}" type="slidenum">
              <a:rPr lang="en-US" noProof="0" smtClean="0"/>
              <a:pPr/>
              <a:t>34</a:t>
            </a:fld>
            <a:endParaRPr lang="en-US" noProof="0" dirty="0"/>
          </a:p>
        </p:txBody>
      </p:sp>
    </p:spTree>
    <p:extLst>
      <p:ext uri="{BB962C8B-B14F-4D97-AF65-F5344CB8AC3E}">
        <p14:creationId xmlns:p14="http://schemas.microsoft.com/office/powerpoint/2010/main" val="1127650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March 20 – Vernal Equinox</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Longer days and warmer weather, rain; lots of flowers are starting to bloom</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43032"/>
            <a:ext cx="5664000" cy="2621075"/>
          </a:xfrm>
        </p:spPr>
        <p:txBody>
          <a:bodyPr/>
          <a:lstStyle/>
          <a:p>
            <a:r>
              <a:rPr lang="en-US" sz="2400" dirty="0"/>
              <a:t>Bees actively brooding up, 4-6 brood frames.</a:t>
            </a:r>
          </a:p>
          <a:p>
            <a:r>
              <a:rPr lang="en-US" sz="2400" dirty="0"/>
              <a:t>Regular trips out and foraging what they can.  </a:t>
            </a:r>
          </a:p>
          <a:p>
            <a:r>
              <a:rPr lang="en-US" sz="2400" dirty="0"/>
              <a:t>Should see steady pollen coming in</a:t>
            </a:r>
          </a:p>
          <a:p>
            <a:r>
              <a:rPr lang="en-US" sz="2400" dirty="0"/>
              <a:t>Drone brood laid towards the end of March</a:t>
            </a:r>
          </a:p>
          <a:p>
            <a:pPr lvl="1"/>
            <a:r>
              <a:rPr lang="en-US" sz="2200" dirty="0"/>
              <a:t>If really doing well, AFTER drones are laid, colony will start on queen cells</a:t>
            </a:r>
          </a:p>
          <a:p>
            <a:endParaRPr lang="en-US"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6459252" y="1924532"/>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6255543" y="2308214"/>
            <a:ext cx="5472113" cy="3541786"/>
          </a:xfrm>
        </p:spPr>
        <p:txBody>
          <a:bodyPr/>
          <a:lstStyle/>
          <a:p>
            <a:r>
              <a:rPr lang="en-US" sz="2400" dirty="0"/>
              <a:t>Hive checks every 7-10 days</a:t>
            </a:r>
          </a:p>
          <a:p>
            <a:r>
              <a:rPr lang="en-US" sz="2400" dirty="0"/>
              <a:t>Feeding, if necessary</a:t>
            </a:r>
          </a:p>
          <a:p>
            <a:r>
              <a:rPr lang="en-US" sz="2400" dirty="0"/>
              <a:t>Pay attention to brood size.  Will start as a small oval shape across a few frames.</a:t>
            </a:r>
          </a:p>
          <a:p>
            <a:r>
              <a:rPr lang="en-US" sz="2400" dirty="0"/>
              <a:t>Oval grows bigger to the “Rainbow shape”</a:t>
            </a:r>
          </a:p>
          <a:p>
            <a:r>
              <a:rPr lang="en-US" sz="2400" dirty="0"/>
              <a:t>Keep the outer edge frames honey/nectar</a:t>
            </a:r>
          </a:p>
          <a:p>
            <a:r>
              <a:rPr lang="en-US" sz="2400" dirty="0"/>
              <a:t>Consider splits if growing too strong</a:t>
            </a:r>
            <a:endParaRPr lang="en-US" sz="1800" dirty="0"/>
          </a:p>
          <a:p>
            <a:pPr lvl="1"/>
            <a:endParaRPr lang="en-US" sz="22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35</a:t>
            </a:fld>
            <a:endParaRPr lang="en-US" dirty="0"/>
          </a:p>
        </p:txBody>
      </p:sp>
      <p:pic>
        <p:nvPicPr>
          <p:cNvPr id="10" name="Picture 9">
            <a:extLst>
              <a:ext uri="{FF2B5EF4-FFF2-40B4-BE49-F238E27FC236}">
                <a16:creationId xmlns:a16="http://schemas.microsoft.com/office/drawing/2014/main" id="{17174939-68AF-44ED-977D-27E77ACAF42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854396" y="5233587"/>
            <a:ext cx="2202365" cy="1232826"/>
          </a:xfrm>
          <a:prstGeom prst="rect">
            <a:avLst/>
          </a:prstGeom>
        </p:spPr>
      </p:pic>
    </p:spTree>
    <p:extLst>
      <p:ext uri="{BB962C8B-B14F-4D97-AF65-F5344CB8AC3E}">
        <p14:creationId xmlns:p14="http://schemas.microsoft.com/office/powerpoint/2010/main" val="4168429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April - Easter</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More consistent warmer weather rain, last cold front. Nectar and Pollen flow!!</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43032"/>
            <a:ext cx="4769257" cy="2621075"/>
          </a:xfrm>
        </p:spPr>
        <p:txBody>
          <a:bodyPr/>
          <a:lstStyle/>
          <a:p>
            <a:r>
              <a:rPr lang="en-US" sz="2400" dirty="0"/>
              <a:t>Bees should be up to 6-8 frames of brood.</a:t>
            </a:r>
          </a:p>
          <a:p>
            <a:r>
              <a:rPr lang="en-US" sz="2400" dirty="0"/>
              <a:t>Laying drone brood </a:t>
            </a:r>
          </a:p>
          <a:p>
            <a:r>
              <a:rPr lang="en-US" sz="2400" dirty="0"/>
              <a:t>“Start” of Swarm Season</a:t>
            </a:r>
          </a:p>
          <a:p>
            <a:r>
              <a:rPr lang="en-US" sz="2400" dirty="0"/>
              <a:t>Good flow of Nectar and Pollen should be coming in </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697252" y="1624826"/>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5095165" y="2185963"/>
            <a:ext cx="6234928" cy="4091279"/>
          </a:xfrm>
        </p:spPr>
        <p:txBody>
          <a:bodyPr/>
          <a:lstStyle/>
          <a:p>
            <a:r>
              <a:rPr lang="en-US" sz="2400" dirty="0"/>
              <a:t>Weekly hive checks; 10 days at the most.</a:t>
            </a:r>
          </a:p>
          <a:p>
            <a:r>
              <a:rPr lang="en-US" sz="2400" dirty="0"/>
              <a:t>As soon as nest approaches 8 frames of brood… QE and honey supers go on! </a:t>
            </a:r>
          </a:p>
          <a:p>
            <a:pPr lvl="1"/>
            <a:r>
              <a:rPr lang="en-US" sz="2200" dirty="0"/>
              <a:t>If drawing a new foundation box, DO NOT use QE. </a:t>
            </a:r>
          </a:p>
          <a:p>
            <a:pPr lvl="1"/>
            <a:r>
              <a:rPr lang="en-US" sz="2200" dirty="0"/>
              <a:t>If drawing a super box, use QE; CHECKERBOARD frames to promote even comb development.</a:t>
            </a:r>
          </a:p>
          <a:p>
            <a:r>
              <a:rPr lang="en-US" sz="2400" dirty="0"/>
              <a:t>If really aggressive growth, put on two supers</a:t>
            </a:r>
          </a:p>
          <a:p>
            <a:pPr lvl="1"/>
            <a:r>
              <a:rPr lang="en-US" sz="2200" dirty="0"/>
              <a:t>Look For: new burr comb/wax – white color</a:t>
            </a:r>
          </a:p>
          <a:p>
            <a:pPr lvl="1"/>
            <a:r>
              <a:rPr lang="en-US" sz="2200" dirty="0"/>
              <a:t>Construction bees are 12-17 days old</a:t>
            </a:r>
          </a:p>
          <a:p>
            <a:r>
              <a:rPr lang="en-US" sz="2400" dirty="0"/>
              <a:t>Consider splits if growing too strong – pulling a frame or two of nurse bees/brood</a:t>
            </a:r>
            <a:endParaRPr lang="en-US" sz="1800" dirty="0"/>
          </a:p>
          <a:p>
            <a:pPr lvl="1"/>
            <a:endParaRPr lang="en-US" sz="22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36</a:t>
            </a:fld>
            <a:endParaRPr lang="en-US" dirty="0"/>
          </a:p>
        </p:txBody>
      </p:sp>
    </p:spTree>
    <p:extLst>
      <p:ext uri="{BB962C8B-B14F-4D97-AF65-F5344CB8AC3E}">
        <p14:creationId xmlns:p14="http://schemas.microsoft.com/office/powerpoint/2010/main" val="612269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April - Splits</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If growth is strong or you need to expand, consider splitting…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692602" y="1545054"/>
            <a:ext cx="5664000" cy="3840978"/>
          </a:xfrm>
        </p:spPr>
        <p:txBody>
          <a:bodyPr/>
          <a:lstStyle/>
          <a:p>
            <a:pPr marL="0" indent="0">
              <a:buNone/>
            </a:pPr>
            <a:r>
              <a:rPr lang="en-US" sz="2400" dirty="0"/>
              <a:t>Single Deep Swarm Mitigation – </a:t>
            </a:r>
          </a:p>
          <a:p>
            <a:r>
              <a:rPr lang="en-US" sz="2400" dirty="0"/>
              <a:t>Robbing a frame or two of brood in a hive to decrease the population.</a:t>
            </a:r>
          </a:p>
          <a:p>
            <a:pPr lvl="1"/>
            <a:r>
              <a:rPr lang="en-US" sz="2200" dirty="0"/>
              <a:t>Brood frames can be used for fortifying weaker hives or starting a new one.  </a:t>
            </a:r>
          </a:p>
          <a:p>
            <a:pPr lvl="2"/>
            <a:r>
              <a:rPr lang="en-US" sz="2000" dirty="0"/>
              <a:t>Mating </a:t>
            </a:r>
            <a:r>
              <a:rPr lang="en-US" sz="2000" dirty="0" err="1"/>
              <a:t>nucs</a:t>
            </a:r>
            <a:r>
              <a:rPr lang="en-US" sz="2000" dirty="0"/>
              <a:t> can be small as one or two frames during the spring brood up.</a:t>
            </a:r>
          </a:p>
          <a:p>
            <a:pPr lvl="1"/>
            <a:r>
              <a:rPr lang="en-US" sz="2200" dirty="0"/>
              <a:t>New frames in can swap out old frames</a:t>
            </a:r>
          </a:p>
          <a:p>
            <a:r>
              <a:rPr lang="en-US" sz="2400" dirty="0"/>
              <a:t>Based on what you will do with them, pick either the young or old (capped) brood frames. </a:t>
            </a:r>
          </a:p>
          <a:p>
            <a:endParaRPr lang="en-US" sz="24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37</a:t>
            </a:fld>
            <a:endParaRPr lang="en-US" dirty="0"/>
          </a:p>
        </p:txBody>
      </p:sp>
      <p:pic>
        <p:nvPicPr>
          <p:cNvPr id="12" name="Picture 11">
            <a:extLst>
              <a:ext uri="{FF2B5EF4-FFF2-40B4-BE49-F238E27FC236}">
                <a16:creationId xmlns:a16="http://schemas.microsoft.com/office/drawing/2014/main" id="{A184EC32-7FD2-41F6-94F6-7C001E0486E1}"/>
              </a:ext>
            </a:extLst>
          </p:cNvPr>
          <p:cNvPicPr>
            <a:picLocks noChangeAspect="1"/>
          </p:cNvPicPr>
          <p:nvPr/>
        </p:nvPicPr>
        <p:blipFill>
          <a:blip r:embed="rId2"/>
          <a:stretch>
            <a:fillRect/>
          </a:stretch>
        </p:blipFill>
        <p:spPr>
          <a:xfrm>
            <a:off x="6872514" y="2392906"/>
            <a:ext cx="4432382" cy="3310435"/>
          </a:xfrm>
          <a:prstGeom prst="rect">
            <a:avLst/>
          </a:prstGeom>
        </p:spPr>
      </p:pic>
    </p:spTree>
    <p:extLst>
      <p:ext uri="{BB962C8B-B14F-4D97-AF65-F5344CB8AC3E}">
        <p14:creationId xmlns:p14="http://schemas.microsoft.com/office/powerpoint/2010/main" val="57831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May </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Nectar flow is in full swing. Rain hopefully will not wash out nectars and pollens</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43032"/>
            <a:ext cx="5664000" cy="3448143"/>
          </a:xfrm>
        </p:spPr>
        <p:txBody>
          <a:bodyPr/>
          <a:lstStyle/>
          <a:p>
            <a:r>
              <a:rPr lang="en-US" sz="2400" dirty="0"/>
              <a:t>Bees are now at 8-9 frames of brood.</a:t>
            </a:r>
          </a:p>
          <a:p>
            <a:r>
              <a:rPr lang="en-US" sz="2400" dirty="0"/>
              <a:t>Colony needs/wants to lay drone brood</a:t>
            </a:r>
          </a:p>
          <a:p>
            <a:r>
              <a:rPr lang="en-US" sz="2400" dirty="0" err="1"/>
              <a:t>Swarmy</a:t>
            </a:r>
            <a:r>
              <a:rPr lang="en-US" sz="2400" dirty="0"/>
              <a:t>!</a:t>
            </a:r>
          </a:p>
          <a:p>
            <a:r>
              <a:rPr lang="en-US" sz="2400" dirty="0"/>
              <a:t>Nectar flow should be in full swing</a:t>
            </a:r>
          </a:p>
          <a:p>
            <a:pPr lvl="1"/>
            <a:r>
              <a:rPr lang="en-US" sz="2200" dirty="0"/>
              <a:t>Average weekly weight gain: 10-12 </a:t>
            </a:r>
            <a:r>
              <a:rPr lang="en-US" sz="2200" dirty="0" err="1"/>
              <a:t>lbs</a:t>
            </a:r>
            <a:endParaRPr lang="en-US" sz="2200" dirty="0"/>
          </a:p>
          <a:p>
            <a:pPr lvl="1"/>
            <a:r>
              <a:rPr lang="en-US" sz="2200" dirty="0"/>
              <a:t>Exceptional can get up to 25lbs/</a:t>
            </a:r>
            <a:r>
              <a:rPr lang="en-US" sz="2200" dirty="0" err="1"/>
              <a:t>wk</a:t>
            </a:r>
            <a:endParaRPr lang="en-US" sz="2200" dirty="0"/>
          </a:p>
          <a:p>
            <a:pPr lvl="1"/>
            <a:r>
              <a:rPr lang="en-US" sz="2200" dirty="0"/>
              <a:t>Record: +37.6lbs in one week, extracted nearly 300lbs (4 hives), May 6. </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697252" y="1624826"/>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5585024" y="2202962"/>
            <a:ext cx="5472113" cy="3541786"/>
          </a:xfrm>
        </p:spPr>
        <p:txBody>
          <a:bodyPr/>
          <a:lstStyle/>
          <a:p>
            <a:r>
              <a:rPr lang="en-US" sz="2400" dirty="0"/>
              <a:t>Weekly hive checks; 10 days at the most.</a:t>
            </a:r>
          </a:p>
          <a:p>
            <a:pPr lvl="1"/>
            <a:r>
              <a:rPr lang="en-US" sz="2200" dirty="0"/>
              <a:t>See April. </a:t>
            </a:r>
          </a:p>
          <a:p>
            <a:r>
              <a:rPr lang="en-US" sz="2400" dirty="0"/>
              <a:t>When super is 80% full, add another. I prefer bottom super-</a:t>
            </a:r>
            <a:r>
              <a:rPr lang="en-US" sz="2400" dirty="0" err="1"/>
              <a:t>ing</a:t>
            </a:r>
            <a:r>
              <a:rPr lang="en-US" sz="2400" dirty="0"/>
              <a:t>.</a:t>
            </a:r>
          </a:p>
          <a:p>
            <a:pPr lvl="1"/>
            <a:r>
              <a:rPr lang="en-US" sz="2200" dirty="0"/>
              <a:t>If frames are undrawn, put on sooner. Maybe @ 60%?</a:t>
            </a:r>
          </a:p>
          <a:p>
            <a:pPr lvl="1"/>
            <a:r>
              <a:rPr lang="en-US" sz="2200" dirty="0"/>
              <a:t>Weigh supers to track progress. I’m taking them off anyways, might as well put them on the scale. </a:t>
            </a:r>
          </a:p>
          <a:p>
            <a:pPr lvl="1"/>
            <a:r>
              <a:rPr lang="en-US" sz="2400" dirty="0"/>
              <a:t>Always be looking for swarm cells and </a:t>
            </a:r>
            <a:r>
              <a:rPr lang="en-US" sz="2400" dirty="0" err="1"/>
              <a:t>supercedure</a:t>
            </a:r>
            <a:r>
              <a:rPr lang="en-US" sz="2400" dirty="0"/>
              <a:t> cells. </a:t>
            </a:r>
          </a:p>
          <a:p>
            <a:pPr lvl="1"/>
            <a:endParaRPr lang="en-US" sz="22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38</a:t>
            </a:fld>
            <a:endParaRPr lang="en-US" dirty="0"/>
          </a:p>
        </p:txBody>
      </p:sp>
    </p:spTree>
    <p:extLst>
      <p:ext uri="{BB962C8B-B14F-4D97-AF65-F5344CB8AC3E}">
        <p14:creationId xmlns:p14="http://schemas.microsoft.com/office/powerpoint/2010/main" val="4208379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Super Weights!</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313750" y="1061326"/>
            <a:ext cx="5472000" cy="360000"/>
          </a:xfrm>
        </p:spPr>
        <p:txBody>
          <a:bodyPr/>
          <a:lstStyle/>
          <a:p>
            <a:r>
              <a:rPr lang="en-US" dirty="0"/>
              <a:t>Medium – 10 Frames, plastic foundation</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313750" y="1461387"/>
            <a:ext cx="7369940" cy="5396613"/>
          </a:xfrm>
        </p:spPr>
        <p:txBody>
          <a:bodyPr/>
          <a:lstStyle/>
          <a:p>
            <a:r>
              <a:rPr lang="en-US" sz="2400" dirty="0"/>
              <a:t>Undrawn ~12lbs, Drawn ~14lbs</a:t>
            </a:r>
          </a:p>
          <a:p>
            <a:r>
              <a:rPr lang="en-US" sz="2400" dirty="0"/>
              <a:t>Full Super – 40-60 </a:t>
            </a:r>
            <a:r>
              <a:rPr lang="en-US" sz="2400" dirty="0" err="1"/>
              <a:t>lbs</a:t>
            </a:r>
            <a:endParaRPr lang="en-US" sz="2400" dirty="0"/>
          </a:p>
          <a:p>
            <a:pPr lvl="1"/>
            <a:r>
              <a:rPr lang="en-US" sz="2200" dirty="0"/>
              <a:t>Ready for extraction @40+lbs</a:t>
            </a:r>
          </a:p>
          <a:p>
            <a:pPr lvl="1"/>
            <a:r>
              <a:rPr lang="en-US" sz="2200" dirty="0"/>
              <a:t>30-40lbs can be iffy before July</a:t>
            </a:r>
          </a:p>
          <a:p>
            <a:pPr marL="0" indent="0">
              <a:buNone/>
            </a:pPr>
            <a:r>
              <a:rPr lang="en-US" sz="2400" dirty="0"/>
              <a:t>“Manual” scale:</a:t>
            </a:r>
          </a:p>
          <a:p>
            <a:pPr lvl="1"/>
            <a:r>
              <a:rPr lang="en-US" sz="2200" dirty="0"/>
              <a:t>15-25 </a:t>
            </a:r>
            <a:r>
              <a:rPr lang="en-US" sz="2200" dirty="0" err="1"/>
              <a:t>lbs</a:t>
            </a:r>
            <a:r>
              <a:rPr lang="en-US" sz="2200" dirty="0"/>
              <a:t> – “Hey, there’s some nectar in there.”</a:t>
            </a:r>
          </a:p>
          <a:p>
            <a:pPr lvl="1"/>
            <a:r>
              <a:rPr lang="en-US" sz="2200" dirty="0"/>
              <a:t>30+lbs – “</a:t>
            </a:r>
            <a:r>
              <a:rPr lang="en-US" sz="2200" dirty="0" err="1"/>
              <a:t>Unfff</a:t>
            </a:r>
            <a:r>
              <a:rPr lang="en-US" sz="2200" dirty="0"/>
              <a:t>…” – I’m going to extract soon!</a:t>
            </a:r>
          </a:p>
          <a:p>
            <a:pPr lvl="1"/>
            <a:r>
              <a:rPr lang="en-US" sz="2200" dirty="0"/>
              <a:t>40+lbs – “</a:t>
            </a:r>
            <a:r>
              <a:rPr lang="en-US" sz="2200" dirty="0" err="1"/>
              <a:t>Ooooof</a:t>
            </a:r>
            <a:r>
              <a:rPr lang="en-US" sz="2200" dirty="0"/>
              <a:t>!”- Why am I a beekeeper again? </a:t>
            </a:r>
          </a:p>
          <a:p>
            <a:pPr lvl="1"/>
            <a:r>
              <a:rPr lang="en-US" sz="2200" dirty="0"/>
              <a:t>50+lbs – “</a:t>
            </a:r>
            <a:r>
              <a:rPr lang="en-US" sz="2200" dirty="0" err="1"/>
              <a:t>Huuugugghh</a:t>
            </a:r>
            <a:r>
              <a:rPr lang="en-US" sz="2200" dirty="0"/>
              <a:t>!” – “$$$$”</a:t>
            </a:r>
          </a:p>
          <a:p>
            <a:pPr marL="0" indent="0">
              <a:buNone/>
            </a:pPr>
            <a:r>
              <a:rPr lang="en-US" sz="2400" dirty="0"/>
              <a:t>Deeps can weigh between 80-100lbs, probably good to extract around 60+lbs</a:t>
            </a:r>
          </a:p>
          <a:p>
            <a:pPr marL="0" indent="0">
              <a:buNone/>
            </a:pPr>
            <a:endParaRPr lang="en-US" sz="2400" dirty="0"/>
          </a:p>
          <a:p>
            <a:pPr marL="0" indent="0">
              <a:buNone/>
            </a:pPr>
            <a:r>
              <a:rPr lang="en-US" sz="2400" dirty="0"/>
              <a:t>5 gallon buckets: 55-60lbs (depending on how full)</a:t>
            </a:r>
          </a:p>
          <a:p>
            <a:pPr marL="0" indent="0">
              <a:buNone/>
            </a:pPr>
            <a:endParaRPr lang="en-US" sz="24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39</a:t>
            </a:fld>
            <a:endParaRPr lang="en-US" dirty="0"/>
          </a:p>
        </p:txBody>
      </p:sp>
      <p:pic>
        <p:nvPicPr>
          <p:cNvPr id="14" name="Picture 13">
            <a:extLst>
              <a:ext uri="{FF2B5EF4-FFF2-40B4-BE49-F238E27FC236}">
                <a16:creationId xmlns:a16="http://schemas.microsoft.com/office/drawing/2014/main" id="{2260A7DB-03F9-42E1-AA83-FDAFECDB0B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7843" y="834866"/>
            <a:ext cx="3465027" cy="4620036"/>
          </a:xfrm>
          <a:prstGeom prst="rect">
            <a:avLst/>
          </a:prstGeom>
        </p:spPr>
      </p:pic>
    </p:spTree>
    <p:extLst>
      <p:ext uri="{BB962C8B-B14F-4D97-AF65-F5344CB8AC3E}">
        <p14:creationId xmlns:p14="http://schemas.microsoft.com/office/powerpoint/2010/main" val="260256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lstStyle/>
          <a:p>
            <a:r>
              <a:rPr lang="en-US" dirty="0"/>
              <a:t>How did I get here?   First year of Beekeeping</a:t>
            </a:r>
          </a:p>
        </p:txBody>
      </p:sp>
      <p:sp>
        <p:nvSpPr>
          <p:cNvPr id="2" name="Slide Number Placeholder 1">
            <a:extLst>
              <a:ext uri="{FF2B5EF4-FFF2-40B4-BE49-F238E27FC236}">
                <a16:creationId xmlns:a16="http://schemas.microsoft.com/office/drawing/2014/main" id="{5E0A2811-986E-4EBF-9612-8E79971C972D}"/>
              </a:ext>
            </a:extLst>
          </p:cNvPr>
          <p:cNvSpPr>
            <a:spLocks noGrp="1"/>
          </p:cNvSpPr>
          <p:nvPr>
            <p:ph type="sldNum" sz="quarter" idx="13"/>
          </p:nvPr>
        </p:nvSpPr>
        <p:spPr/>
        <p:txBody>
          <a:bodyPr/>
          <a:lstStyle/>
          <a:p>
            <a:fld id="{19B51A1E-902D-48AF-9020-955120F399B6}" type="slidenum">
              <a:rPr lang="en-US" smtClean="0"/>
              <a:pPr/>
              <a:t>4</a:t>
            </a:fld>
            <a:endParaRPr lang="en-US" dirty="0"/>
          </a:p>
        </p:txBody>
      </p:sp>
      <p:sp>
        <p:nvSpPr>
          <p:cNvPr id="7" name="Content Placeholder 3">
            <a:extLst>
              <a:ext uri="{FF2B5EF4-FFF2-40B4-BE49-F238E27FC236}">
                <a16:creationId xmlns:a16="http://schemas.microsoft.com/office/drawing/2014/main" id="{FB4D7DBB-3A7A-49FA-94DF-6CEABC6853D4}"/>
              </a:ext>
            </a:extLst>
          </p:cNvPr>
          <p:cNvSpPr txBox="1">
            <a:spLocks/>
          </p:cNvSpPr>
          <p:nvPr/>
        </p:nvSpPr>
        <p:spPr>
          <a:xfrm>
            <a:off x="504403" y="1206908"/>
            <a:ext cx="10066789" cy="552834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t>My original plan was to have one or two hives. </a:t>
            </a:r>
          </a:p>
          <a:p>
            <a:pPr marL="457200" indent="-457200">
              <a:buFont typeface="+mj-lt"/>
              <a:buAutoNum type="arabicPeriod"/>
            </a:pPr>
            <a:r>
              <a:rPr lang="en-US" sz="2400" dirty="0"/>
              <a:t>Didn’t know whether to do singles, doubles, or a “deep and a half”</a:t>
            </a:r>
          </a:p>
          <a:p>
            <a:pPr marL="457200" indent="-457200">
              <a:buFont typeface="+mj-lt"/>
              <a:buAutoNum type="arabicPeriod"/>
            </a:pPr>
            <a:r>
              <a:rPr lang="en-US" sz="2400" dirty="0"/>
              <a:t>My mentor said, “More bees = more honey.” (</a:t>
            </a:r>
            <a:r>
              <a:rPr lang="en-US" sz="2200" dirty="0"/>
              <a:t>So double deeps it is!) </a:t>
            </a:r>
          </a:p>
          <a:p>
            <a:pPr marL="457200" indent="-457200">
              <a:buFont typeface="+mj-lt"/>
              <a:buAutoNum type="arabicPeriod"/>
            </a:pPr>
            <a:r>
              <a:rPr lang="en-US" sz="2400" dirty="0"/>
              <a:t>BUT I couldn’t get the bees to draw any comb. (It was Summer dearth and all my feeding was just going into storage. Plus the other rookie mistakes.)</a:t>
            </a:r>
          </a:p>
          <a:p>
            <a:pPr marL="457200" indent="-457200">
              <a:buFont typeface="+mj-lt"/>
              <a:buAutoNum type="arabicPeriod"/>
            </a:pPr>
            <a:r>
              <a:rPr lang="en-US" sz="2400" dirty="0"/>
              <a:t>Sulked and concluded that I was a complete failure at beekeeping. </a:t>
            </a:r>
          </a:p>
          <a:p>
            <a:pPr marL="276225" lvl="1" indent="0">
              <a:buNone/>
            </a:pPr>
            <a:r>
              <a:rPr lang="en-US" sz="2200" dirty="0"/>
              <a:t>(This usually happens in August/September… beekeeper doldrums)</a:t>
            </a:r>
          </a:p>
          <a:p>
            <a:pPr marL="457200" indent="-457200">
              <a:buFont typeface="+mj-lt"/>
              <a:buAutoNum type="arabicPeriod"/>
            </a:pPr>
            <a:r>
              <a:rPr lang="en-US" sz="2400" dirty="0"/>
              <a:t>Entered the first winter with just 2 single deep hives and a prayer.  </a:t>
            </a:r>
          </a:p>
          <a:p>
            <a:pPr marL="457200" indent="-457200">
              <a:buFont typeface="+mj-lt"/>
              <a:buAutoNum type="arabicPeriod"/>
            </a:pPr>
            <a:r>
              <a:rPr lang="en-US" sz="2400" dirty="0"/>
              <a:t>Surprise! They survived the Winter! </a:t>
            </a:r>
          </a:p>
          <a:p>
            <a:pPr marL="457200" indent="-457200">
              <a:buFont typeface="+mj-lt"/>
              <a:buAutoNum type="arabicPeriod"/>
            </a:pPr>
            <a:r>
              <a:rPr lang="en-US" sz="2400" dirty="0"/>
              <a:t>With Spring, I just decided to go for honey production rather than build out another deep because I was lazy, impatient, and drawing wax was hard. </a:t>
            </a:r>
          </a:p>
          <a:p>
            <a:pPr marL="0" indent="0">
              <a:buNone/>
            </a:pPr>
            <a:endParaRPr lang="en-US" sz="2400" dirty="0"/>
          </a:p>
        </p:txBody>
      </p:sp>
    </p:spTree>
    <p:extLst>
      <p:ext uri="{BB962C8B-B14F-4D97-AF65-F5344CB8AC3E}">
        <p14:creationId xmlns:p14="http://schemas.microsoft.com/office/powerpoint/2010/main" val="3614463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June 20 – Summer Solstice  </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dirty="0"/>
              <a:t>Longest day of the year. Flowers still blooming, but dying off by the end of the month. Getting hot.</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43032"/>
            <a:ext cx="5324266" cy="2621075"/>
          </a:xfrm>
        </p:spPr>
        <p:txBody>
          <a:bodyPr/>
          <a:lstStyle/>
          <a:p>
            <a:r>
              <a:rPr lang="en-US" sz="2400" dirty="0"/>
              <a:t>They know days will be getting shorter after solstice. Urge to swarm is still present.</a:t>
            </a:r>
          </a:p>
          <a:p>
            <a:r>
              <a:rPr lang="en-US" sz="2400" dirty="0"/>
              <a:t>Bees are now at 9-10 frames of brood.</a:t>
            </a:r>
          </a:p>
          <a:p>
            <a:r>
              <a:rPr lang="en-US" sz="2400" dirty="0"/>
              <a:t>Nectar flow tapering off. Some years, the supers start losing weight now.</a:t>
            </a:r>
          </a:p>
          <a:p>
            <a:r>
              <a:rPr lang="en-US" sz="2400" dirty="0"/>
              <a:t>Outside honey frames are now being filled with pollen and brood instead of honey</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680923" y="1836339"/>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5570766" y="2296334"/>
            <a:ext cx="5472113" cy="3541786"/>
          </a:xfrm>
        </p:spPr>
        <p:txBody>
          <a:bodyPr/>
          <a:lstStyle/>
          <a:p>
            <a:r>
              <a:rPr lang="en-US" sz="2400" dirty="0"/>
              <a:t>Weekly hive checks; 10 days at the most.</a:t>
            </a:r>
          </a:p>
          <a:p>
            <a:pPr lvl="1"/>
            <a:r>
              <a:rPr lang="en-US" sz="2200" dirty="0"/>
              <a:t>See April and May. </a:t>
            </a:r>
          </a:p>
          <a:p>
            <a:pPr lvl="1"/>
            <a:r>
              <a:rPr lang="en-US" sz="2200" dirty="0"/>
              <a:t>Bare minimum is to weigh the supers.</a:t>
            </a:r>
          </a:p>
          <a:p>
            <a:r>
              <a:rPr lang="en-US" sz="2400" dirty="0"/>
              <a:t>Not unusual to see plenty of queen cups, but not too many queen cells.</a:t>
            </a:r>
          </a:p>
          <a:p>
            <a:r>
              <a:rPr lang="en-US" sz="2400" dirty="0"/>
              <a:t>Maintain brood chamber at 9-10 frames of bees.  Would not hurt to siphon off frames to build </a:t>
            </a:r>
            <a:r>
              <a:rPr lang="en-US" sz="2400" dirty="0" err="1"/>
              <a:t>nucs</a:t>
            </a:r>
            <a:r>
              <a:rPr lang="en-US" sz="2400" dirty="0"/>
              <a:t> or fortify other colonies.</a:t>
            </a:r>
          </a:p>
          <a:p>
            <a:r>
              <a:rPr lang="en-US" sz="2400" dirty="0"/>
              <a:t>Supers can be extracted by the end of the month</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40</a:t>
            </a:fld>
            <a:endParaRPr lang="en-US" dirty="0"/>
          </a:p>
        </p:txBody>
      </p:sp>
    </p:spTree>
    <p:extLst>
      <p:ext uri="{BB962C8B-B14F-4D97-AF65-F5344CB8AC3E}">
        <p14:creationId xmlns:p14="http://schemas.microsoft.com/office/powerpoint/2010/main" val="4198608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July 4 – Extraction! </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Usually I extract around this time. Dearth.</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41039" y="1580670"/>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275622" y="2051728"/>
            <a:ext cx="5324266" cy="3943443"/>
          </a:xfrm>
        </p:spPr>
        <p:txBody>
          <a:bodyPr/>
          <a:lstStyle/>
          <a:p>
            <a:r>
              <a:rPr lang="en-US" sz="2400" dirty="0"/>
              <a:t>Dearth is approaching if not already present. </a:t>
            </a:r>
          </a:p>
          <a:p>
            <a:r>
              <a:rPr lang="en-US" sz="2400" dirty="0"/>
              <a:t>Full 10 frames of wall to wall brood.</a:t>
            </a:r>
          </a:p>
          <a:p>
            <a:r>
              <a:rPr lang="en-US" sz="2400" dirty="0"/>
              <a:t>Irritable bees.</a:t>
            </a:r>
          </a:p>
          <a:p>
            <a:r>
              <a:rPr lang="en-US" sz="2400" dirty="0"/>
              <a:t>Bearding not uncommon</a:t>
            </a:r>
          </a:p>
          <a:p>
            <a:r>
              <a:rPr lang="en-US" sz="2400" dirty="0"/>
              <a:t>Honey Supers tend to lose weight </a:t>
            </a:r>
          </a:p>
          <a:p>
            <a:pPr lvl="1"/>
            <a:r>
              <a:rPr lang="en-US" sz="2200" dirty="0"/>
              <a:t>Can lose average 3-5lb/week. </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469790" y="1581283"/>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5357561" y="2051728"/>
            <a:ext cx="5774463" cy="3541786"/>
          </a:xfrm>
        </p:spPr>
        <p:txBody>
          <a:bodyPr/>
          <a:lstStyle/>
          <a:p>
            <a:r>
              <a:rPr lang="en-US" sz="2400" dirty="0"/>
              <a:t>Hive Checks ideally every 7-10 days. </a:t>
            </a:r>
          </a:p>
          <a:p>
            <a:pPr lvl="1"/>
            <a:r>
              <a:rPr lang="en-US" sz="2200" dirty="0"/>
              <a:t>Since it’s hot, I tend to get lazy here… </a:t>
            </a:r>
            <a:r>
              <a:rPr lang="en-US" sz="2000" dirty="0"/>
              <a:t>Maybe up to 14 days.</a:t>
            </a:r>
          </a:p>
          <a:p>
            <a:r>
              <a:rPr lang="en-US" sz="2200" dirty="0"/>
              <a:t>Supers weighed and extracted.</a:t>
            </a:r>
          </a:p>
          <a:p>
            <a:r>
              <a:rPr lang="en-US" sz="2400" dirty="0"/>
              <a:t>After extraction and depending on condition of brood box, may need to start supplemental feeding. </a:t>
            </a:r>
          </a:p>
          <a:p>
            <a:pPr marL="266700" lvl="1" indent="0">
              <a:buNone/>
            </a:pPr>
            <a:r>
              <a:rPr lang="en-US" sz="2400" b="1" dirty="0">
                <a:highlight>
                  <a:srgbClr val="FFFF00"/>
                </a:highlight>
              </a:rPr>
              <a:t>Trickle Feeding = 1-2 </a:t>
            </a:r>
            <a:r>
              <a:rPr lang="en-US" sz="2400" b="1" dirty="0" err="1">
                <a:highlight>
                  <a:srgbClr val="FFFF00"/>
                </a:highlight>
              </a:rPr>
              <a:t>qts</a:t>
            </a:r>
            <a:r>
              <a:rPr lang="en-US" sz="2400" b="1" dirty="0">
                <a:highlight>
                  <a:srgbClr val="FFFF00"/>
                </a:highlight>
              </a:rPr>
              <a:t>/</a:t>
            </a:r>
            <a:r>
              <a:rPr lang="en-US" sz="2400" b="1" dirty="0" err="1">
                <a:highlight>
                  <a:srgbClr val="FFFF00"/>
                </a:highlight>
              </a:rPr>
              <a:t>wk</a:t>
            </a:r>
            <a:r>
              <a:rPr lang="en-US" sz="2400" b="1" dirty="0">
                <a:highlight>
                  <a:srgbClr val="FFFF00"/>
                </a:highlight>
              </a:rPr>
              <a:t> 1:1 sugar syrup*</a:t>
            </a:r>
          </a:p>
          <a:p>
            <a:r>
              <a:rPr lang="en-US" sz="2400" dirty="0"/>
              <a:t>If swarm cells, will need to take action. I prefer to simulate a swarm.</a:t>
            </a:r>
          </a:p>
          <a:p>
            <a:r>
              <a:rPr lang="en-US" sz="2400" dirty="0"/>
              <a:t>End of the month will do mite check and treatment.</a:t>
            </a:r>
          </a:p>
          <a:p>
            <a:endParaRPr lang="en-US" sz="24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41</a:t>
            </a:fld>
            <a:endParaRPr lang="en-US" dirty="0"/>
          </a:p>
        </p:txBody>
      </p:sp>
      <p:sp>
        <p:nvSpPr>
          <p:cNvPr id="9" name="TextBox 8">
            <a:extLst>
              <a:ext uri="{FF2B5EF4-FFF2-40B4-BE49-F238E27FC236}">
                <a16:creationId xmlns:a16="http://schemas.microsoft.com/office/drawing/2014/main" id="{854F7296-7E30-4EFF-A94E-7B7748277E7F}"/>
              </a:ext>
            </a:extLst>
          </p:cNvPr>
          <p:cNvSpPr txBox="1"/>
          <p:nvPr/>
        </p:nvSpPr>
        <p:spPr>
          <a:xfrm>
            <a:off x="1130903" y="5954077"/>
            <a:ext cx="4092271" cy="646331"/>
          </a:xfrm>
          <a:prstGeom prst="rect">
            <a:avLst/>
          </a:prstGeom>
          <a:noFill/>
        </p:spPr>
        <p:txBody>
          <a:bodyPr wrap="square" rtlCol="0">
            <a:spAutoFit/>
          </a:bodyPr>
          <a:lstStyle/>
          <a:p>
            <a:r>
              <a:rPr lang="en-US" dirty="0"/>
              <a:t>*Blake Shook’s Recommendation – pollen for the week and 1/3-1/4 gallon per week </a:t>
            </a:r>
          </a:p>
        </p:txBody>
      </p:sp>
    </p:spTree>
    <p:extLst>
      <p:ext uri="{BB962C8B-B14F-4D97-AF65-F5344CB8AC3E}">
        <p14:creationId xmlns:p14="http://schemas.microsoft.com/office/powerpoint/2010/main" val="2407632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July 4 – Extraction! </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431800" y="1007999"/>
            <a:ext cx="11339513" cy="1215707"/>
          </a:xfrm>
        </p:spPr>
        <p:txBody>
          <a:bodyPr/>
          <a:lstStyle/>
          <a:p>
            <a:r>
              <a:rPr lang="en-US" sz="2400" dirty="0"/>
              <a:t>Single Brood Box Conundrum….</a:t>
            </a:r>
          </a:p>
          <a:p>
            <a:r>
              <a:rPr lang="en-US" sz="2400" dirty="0"/>
              <a:t> With supers off, won’t there be a lot of bearding?  Yes.</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624000" y="2312719"/>
            <a:ext cx="5472000" cy="360000"/>
          </a:xfrm>
        </p:spPr>
        <p:txBody>
          <a:bodyPr/>
          <a:lstStyle/>
          <a:p>
            <a:r>
              <a:rPr lang="en-US" dirty="0"/>
              <a:t>Option A: Half and Half</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92431" y="2761731"/>
            <a:ext cx="3754773" cy="2621075"/>
          </a:xfrm>
        </p:spPr>
        <p:txBody>
          <a:bodyPr/>
          <a:lstStyle/>
          <a:p>
            <a:pPr marL="0" indent="0">
              <a:buNone/>
            </a:pPr>
            <a:r>
              <a:rPr lang="en-US" sz="2400" dirty="0"/>
              <a:t>Extraction over 2 days.</a:t>
            </a:r>
          </a:p>
          <a:p>
            <a:pPr marL="457200" indent="-457200">
              <a:buFont typeface="+mj-lt"/>
              <a:buAutoNum type="arabicPeriod"/>
            </a:pPr>
            <a:r>
              <a:rPr lang="en-US" sz="2400" dirty="0"/>
              <a:t>Take off the full supers and extract.</a:t>
            </a:r>
          </a:p>
          <a:p>
            <a:pPr marL="457200" indent="-457200">
              <a:buFont typeface="+mj-lt"/>
              <a:buAutoNum type="arabicPeriod"/>
            </a:pPr>
            <a:r>
              <a:rPr lang="en-US" sz="2400" dirty="0"/>
              <a:t>Swap the half full ones with empty wet ones. </a:t>
            </a:r>
          </a:p>
          <a:p>
            <a:pPr marL="457200" indent="-457200">
              <a:buFont typeface="+mj-lt"/>
              <a:buAutoNum type="arabicPeriod"/>
            </a:pPr>
            <a:r>
              <a:rPr lang="en-US" sz="2400" dirty="0"/>
              <a:t>Extract and replace.</a:t>
            </a:r>
          </a:p>
          <a:p>
            <a:pPr marL="457200" indent="-457200">
              <a:buFont typeface="+mj-lt"/>
              <a:buAutoNum type="arabicPeriod"/>
            </a:pPr>
            <a:r>
              <a:rPr lang="en-US" sz="2400" dirty="0"/>
              <a:t>Profit.</a:t>
            </a:r>
          </a:p>
          <a:p>
            <a:pPr marL="0" indent="0">
              <a:buNone/>
            </a:pPr>
            <a:endParaRPr lang="en-US" sz="24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42</a:t>
            </a:fld>
            <a:endParaRPr lang="en-US" dirty="0"/>
          </a:p>
        </p:txBody>
      </p:sp>
      <p:sp>
        <p:nvSpPr>
          <p:cNvPr id="10" name="Text Placeholder 9">
            <a:extLst>
              <a:ext uri="{FF2B5EF4-FFF2-40B4-BE49-F238E27FC236}">
                <a16:creationId xmlns:a16="http://schemas.microsoft.com/office/drawing/2014/main" id="{09C34D73-345A-43D6-9873-E4F65F3DCF85}"/>
              </a:ext>
            </a:extLst>
          </p:cNvPr>
          <p:cNvSpPr>
            <a:spLocks noGrp="1"/>
          </p:cNvSpPr>
          <p:nvPr>
            <p:ph type="body" sz="quarter" idx="12"/>
          </p:nvPr>
        </p:nvSpPr>
        <p:spPr>
          <a:xfrm>
            <a:off x="4502381" y="2672719"/>
            <a:ext cx="4267419" cy="2324178"/>
          </a:xfrm>
        </p:spPr>
        <p:txBody>
          <a:bodyPr/>
          <a:lstStyle/>
          <a:p>
            <a:pPr marL="0" indent="0">
              <a:buNone/>
            </a:pPr>
            <a:r>
              <a:rPr lang="en-US" sz="2400" dirty="0"/>
              <a:t>Either over a few days or in one day</a:t>
            </a:r>
          </a:p>
          <a:p>
            <a:pPr marL="342900" indent="-342900">
              <a:buFont typeface="+mj-lt"/>
              <a:buAutoNum type="arabicPeriod"/>
            </a:pPr>
            <a:r>
              <a:rPr lang="en-US" sz="2400" dirty="0"/>
              <a:t>Take every super that is greater than 25 lbs.</a:t>
            </a:r>
          </a:p>
          <a:p>
            <a:pPr marL="342900" indent="-342900">
              <a:buFont typeface="+mj-lt"/>
              <a:buAutoNum type="arabicPeriod"/>
            </a:pPr>
            <a:r>
              <a:rPr lang="en-US" sz="2400" dirty="0"/>
              <a:t>Extract.</a:t>
            </a:r>
          </a:p>
          <a:p>
            <a:pPr marL="342900" indent="-342900">
              <a:buFont typeface="+mj-lt"/>
              <a:buAutoNum type="arabicPeriod"/>
            </a:pPr>
            <a:r>
              <a:rPr lang="en-US" sz="2400" dirty="0"/>
              <a:t>Replace Supers.</a:t>
            </a:r>
          </a:p>
          <a:p>
            <a:pPr marL="342900" indent="-342900">
              <a:buFont typeface="+mj-lt"/>
              <a:buAutoNum type="arabicPeriod"/>
            </a:pPr>
            <a:r>
              <a:rPr lang="en-US" sz="2400" dirty="0"/>
              <a:t>Profit.</a:t>
            </a:r>
          </a:p>
        </p:txBody>
      </p:sp>
      <p:sp>
        <p:nvSpPr>
          <p:cNvPr id="12" name="Text Placeholder 11">
            <a:extLst>
              <a:ext uri="{FF2B5EF4-FFF2-40B4-BE49-F238E27FC236}">
                <a16:creationId xmlns:a16="http://schemas.microsoft.com/office/drawing/2014/main" id="{26C5BB3D-ECBF-46DD-B529-BF0B5FFB6FD7}"/>
              </a:ext>
            </a:extLst>
          </p:cNvPr>
          <p:cNvSpPr>
            <a:spLocks noGrp="1"/>
          </p:cNvSpPr>
          <p:nvPr>
            <p:ph type="body" sz="quarter" idx="13"/>
          </p:nvPr>
        </p:nvSpPr>
        <p:spPr>
          <a:xfrm>
            <a:off x="4502381" y="2344457"/>
            <a:ext cx="5472000" cy="358775"/>
          </a:xfrm>
        </p:spPr>
        <p:txBody>
          <a:bodyPr/>
          <a:lstStyle/>
          <a:p>
            <a:r>
              <a:rPr lang="en-US" dirty="0"/>
              <a:t>Option B: All in</a:t>
            </a:r>
          </a:p>
        </p:txBody>
      </p:sp>
      <p:pic>
        <p:nvPicPr>
          <p:cNvPr id="14" name="Picture 13">
            <a:extLst>
              <a:ext uri="{FF2B5EF4-FFF2-40B4-BE49-F238E27FC236}">
                <a16:creationId xmlns:a16="http://schemas.microsoft.com/office/drawing/2014/main" id="{07AAFA31-C841-46D4-BE9A-6E375D3ADA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427550" y="937882"/>
            <a:ext cx="3360260" cy="2520195"/>
          </a:xfrm>
          <a:prstGeom prst="rect">
            <a:avLst/>
          </a:prstGeom>
        </p:spPr>
      </p:pic>
      <p:pic>
        <p:nvPicPr>
          <p:cNvPr id="7" name="Picture 6">
            <a:extLst>
              <a:ext uri="{FF2B5EF4-FFF2-40B4-BE49-F238E27FC236}">
                <a16:creationId xmlns:a16="http://schemas.microsoft.com/office/drawing/2014/main" id="{9F0EC918-3134-4DFE-806C-ED0955196F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4490" y="3856262"/>
            <a:ext cx="3494767" cy="2621075"/>
          </a:xfrm>
          <a:prstGeom prst="rect">
            <a:avLst/>
          </a:prstGeom>
        </p:spPr>
      </p:pic>
    </p:spTree>
    <p:extLst>
      <p:ext uri="{BB962C8B-B14F-4D97-AF65-F5344CB8AC3E}">
        <p14:creationId xmlns:p14="http://schemas.microsoft.com/office/powerpoint/2010/main" val="1994098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B4D5-DA14-4F29-9320-2DE0A6B571B9}"/>
              </a:ext>
            </a:extLst>
          </p:cNvPr>
          <p:cNvSpPr>
            <a:spLocks noGrp="1"/>
          </p:cNvSpPr>
          <p:nvPr>
            <p:ph type="title"/>
          </p:nvPr>
        </p:nvSpPr>
        <p:spPr/>
        <p:txBody>
          <a:bodyPr/>
          <a:lstStyle/>
          <a:p>
            <a:r>
              <a:rPr lang="en-US" dirty="0"/>
              <a:t>Holy Family Apiary Hive Weights</a:t>
            </a:r>
          </a:p>
        </p:txBody>
      </p:sp>
      <p:sp>
        <p:nvSpPr>
          <p:cNvPr id="9" name="Slide Number Placeholder 8">
            <a:extLst>
              <a:ext uri="{FF2B5EF4-FFF2-40B4-BE49-F238E27FC236}">
                <a16:creationId xmlns:a16="http://schemas.microsoft.com/office/drawing/2014/main" id="{00A34EBD-7DEA-4599-A81B-0A363A0E17FC}"/>
              </a:ext>
            </a:extLst>
          </p:cNvPr>
          <p:cNvSpPr>
            <a:spLocks noGrp="1"/>
          </p:cNvSpPr>
          <p:nvPr>
            <p:ph type="sldNum" sz="quarter" idx="15"/>
          </p:nvPr>
        </p:nvSpPr>
        <p:spPr/>
        <p:txBody>
          <a:bodyPr/>
          <a:lstStyle/>
          <a:p>
            <a:fld id="{19B51A1E-902D-48AF-9020-955120F399B6}" type="slidenum">
              <a:rPr lang="en-US" smtClean="0"/>
              <a:pPr/>
              <a:t>43</a:t>
            </a:fld>
            <a:endParaRPr lang="en-US" dirty="0"/>
          </a:p>
        </p:txBody>
      </p:sp>
      <p:graphicFrame>
        <p:nvGraphicFramePr>
          <p:cNvPr id="11" name="Content Placeholder 10" title="Gross Revenue Placeholder Chart">
            <a:extLst>
              <a:ext uri="{FF2B5EF4-FFF2-40B4-BE49-F238E27FC236}">
                <a16:creationId xmlns:a16="http://schemas.microsoft.com/office/drawing/2014/main" id="{1F685447-B604-40DF-90C6-AC58E2F6E16A}"/>
              </a:ext>
            </a:extLst>
          </p:cNvPr>
          <p:cNvGraphicFramePr>
            <a:graphicFrameLocks noGrp="1"/>
          </p:cNvGraphicFramePr>
          <p:nvPr>
            <p:ph idx="1"/>
            <p:extLst>
              <p:ext uri="{D42A27DB-BD31-4B8C-83A1-F6EECF244321}">
                <p14:modId xmlns:p14="http://schemas.microsoft.com/office/powerpoint/2010/main" val="813293363"/>
              </p:ext>
            </p:extLst>
          </p:nvPr>
        </p:nvGraphicFramePr>
        <p:xfrm>
          <a:off x="286328" y="997526"/>
          <a:ext cx="11097490" cy="5574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00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August – DEARTH!</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Hardest part of the year for the Bees and the Beekeeper</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18462"/>
            <a:ext cx="5324266" cy="2621075"/>
          </a:xfrm>
        </p:spPr>
        <p:txBody>
          <a:bodyPr/>
          <a:lstStyle/>
          <a:p>
            <a:r>
              <a:rPr lang="en-US" sz="2400" dirty="0"/>
              <a:t>Dearth is in full swing. Heat may cause brood laying to shut down (</a:t>
            </a:r>
            <a:r>
              <a:rPr lang="en-US" sz="2400" dirty="0" err="1"/>
              <a:t>eg.</a:t>
            </a:r>
            <a:r>
              <a:rPr lang="en-US" sz="2400" dirty="0"/>
              <a:t> 2022)</a:t>
            </a:r>
          </a:p>
          <a:p>
            <a:r>
              <a:rPr lang="en-US" sz="2400" dirty="0"/>
              <a:t>Irritable bees.</a:t>
            </a:r>
          </a:p>
          <a:p>
            <a:r>
              <a:rPr lang="en-US" sz="2400" dirty="0"/>
              <a:t>Full 10 frames of wall to wall brood.</a:t>
            </a:r>
          </a:p>
          <a:p>
            <a:pPr lvl="1"/>
            <a:r>
              <a:rPr lang="en-US" sz="2200" dirty="0"/>
              <a:t>Pollen Bound?!?!</a:t>
            </a:r>
          </a:p>
          <a:p>
            <a:r>
              <a:rPr lang="en-US" sz="2400" dirty="0"/>
              <a:t>Mite Levels are at its highest; hives will overcome or fail here.</a:t>
            </a:r>
          </a:p>
          <a:p>
            <a:endParaRPr lang="en-US" sz="2400"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697252" y="1624826"/>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5357561" y="2051727"/>
            <a:ext cx="5774463" cy="4479701"/>
          </a:xfrm>
        </p:spPr>
        <p:txBody>
          <a:bodyPr/>
          <a:lstStyle/>
          <a:p>
            <a:r>
              <a:rPr lang="en-US" sz="2400" dirty="0"/>
              <a:t>Hive checks every 10-14 Days</a:t>
            </a:r>
          </a:p>
          <a:p>
            <a:pPr lvl="1"/>
            <a:r>
              <a:rPr lang="en-US" sz="2200" dirty="0"/>
              <a:t>Since it’s hot – I try not to do too much.</a:t>
            </a:r>
          </a:p>
          <a:p>
            <a:r>
              <a:rPr lang="en-US" sz="2400" dirty="0"/>
              <a:t>Trickle Feeding</a:t>
            </a:r>
          </a:p>
          <a:p>
            <a:pPr lvl="1"/>
            <a:r>
              <a:rPr lang="en-US" sz="2200" dirty="0"/>
              <a:t>If  Supers are still losing weight.</a:t>
            </a:r>
          </a:p>
          <a:p>
            <a:r>
              <a:rPr lang="en-US" sz="2400" dirty="0"/>
              <a:t>Mite Counts and Treatment with MMK</a:t>
            </a:r>
          </a:p>
          <a:p>
            <a:pPr lvl="1"/>
            <a:r>
              <a:rPr lang="en-US" sz="2200" dirty="0"/>
              <a:t>Do another Mite Count 10 days later</a:t>
            </a:r>
          </a:p>
          <a:p>
            <a:pPr lvl="2"/>
            <a:r>
              <a:rPr lang="en-US" sz="2000" dirty="0"/>
              <a:t>If it’s too high – consider collapsing/combining hive. –I don’t want those genetics</a:t>
            </a:r>
          </a:p>
          <a:p>
            <a:pPr lvl="2"/>
            <a:r>
              <a:rPr lang="en-US" sz="2000" dirty="0"/>
              <a:t>Trying to breed survivor stock.</a:t>
            </a:r>
          </a:p>
          <a:p>
            <a:pPr>
              <a:buFont typeface="Wingdings" panose="05000000000000000000" pitchFamily="2" charset="2"/>
              <a:buChar char="q"/>
            </a:pPr>
            <a:r>
              <a:rPr lang="en-US" sz="2800" dirty="0"/>
              <a:t> Win Honey Tasting Contest – at least beat Jerry A.</a:t>
            </a:r>
          </a:p>
          <a:p>
            <a:pPr lvl="1"/>
            <a:endParaRPr lang="en-US" sz="2200" dirty="0"/>
          </a:p>
          <a:p>
            <a:endParaRPr lang="en-US" sz="24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44</a:t>
            </a:fld>
            <a:endParaRPr lang="en-US" dirty="0"/>
          </a:p>
        </p:txBody>
      </p:sp>
    </p:spTree>
    <p:extLst>
      <p:ext uri="{BB962C8B-B14F-4D97-AF65-F5344CB8AC3E}">
        <p14:creationId xmlns:p14="http://schemas.microsoft.com/office/powerpoint/2010/main" val="486937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9165-6750-4A9C-92CF-B7BE2FE4A01E}"/>
              </a:ext>
            </a:extLst>
          </p:cNvPr>
          <p:cNvSpPr>
            <a:spLocks noGrp="1"/>
          </p:cNvSpPr>
          <p:nvPr>
            <p:ph type="title"/>
          </p:nvPr>
        </p:nvSpPr>
        <p:spPr/>
        <p:txBody>
          <a:bodyPr/>
          <a:lstStyle/>
          <a:p>
            <a:r>
              <a:rPr lang="en-US" dirty="0"/>
              <a:t>Got Pollen?</a:t>
            </a:r>
          </a:p>
        </p:txBody>
      </p:sp>
      <p:sp>
        <p:nvSpPr>
          <p:cNvPr id="3" name="Text Placeholder 2">
            <a:extLst>
              <a:ext uri="{FF2B5EF4-FFF2-40B4-BE49-F238E27FC236}">
                <a16:creationId xmlns:a16="http://schemas.microsoft.com/office/drawing/2014/main" id="{BFB1389D-C9A9-4B3D-A696-7218B1F503B4}"/>
              </a:ext>
            </a:extLst>
          </p:cNvPr>
          <p:cNvSpPr>
            <a:spLocks noGrp="1"/>
          </p:cNvSpPr>
          <p:nvPr>
            <p:ph type="body" sz="quarter" idx="32"/>
          </p:nvPr>
        </p:nvSpPr>
        <p:spPr/>
        <p:txBody>
          <a:bodyPr/>
          <a:lstStyle/>
          <a:p>
            <a:endParaRPr lang="en-US"/>
          </a:p>
        </p:txBody>
      </p:sp>
      <p:sp>
        <p:nvSpPr>
          <p:cNvPr id="8" name="Slide Number Placeholder 7">
            <a:extLst>
              <a:ext uri="{FF2B5EF4-FFF2-40B4-BE49-F238E27FC236}">
                <a16:creationId xmlns:a16="http://schemas.microsoft.com/office/drawing/2014/main" id="{F4D82646-4ACE-4F98-BDCC-74FBB059E7E6}"/>
              </a:ext>
            </a:extLst>
          </p:cNvPr>
          <p:cNvSpPr>
            <a:spLocks noGrp="1"/>
          </p:cNvSpPr>
          <p:nvPr>
            <p:ph type="sldNum" sz="quarter" idx="33"/>
          </p:nvPr>
        </p:nvSpPr>
        <p:spPr/>
        <p:txBody>
          <a:bodyPr/>
          <a:lstStyle/>
          <a:p>
            <a:fld id="{19B51A1E-902D-48AF-9020-955120F399B6}" type="slidenum">
              <a:rPr lang="en-US" noProof="0" smtClean="0"/>
              <a:pPr/>
              <a:t>45</a:t>
            </a:fld>
            <a:endParaRPr lang="en-US" noProof="0" dirty="0"/>
          </a:p>
        </p:txBody>
      </p:sp>
      <p:pic>
        <p:nvPicPr>
          <p:cNvPr id="13" name="Picture 12">
            <a:extLst>
              <a:ext uri="{FF2B5EF4-FFF2-40B4-BE49-F238E27FC236}">
                <a16:creationId xmlns:a16="http://schemas.microsoft.com/office/drawing/2014/main" id="{D46EFCD9-5152-43CC-8DD0-0D41AB5AD8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1827" y="2563684"/>
            <a:ext cx="5149754" cy="3862316"/>
          </a:xfrm>
          <a:prstGeom prst="rect">
            <a:avLst/>
          </a:prstGeom>
        </p:spPr>
      </p:pic>
      <p:pic>
        <p:nvPicPr>
          <p:cNvPr id="15" name="Picture 14">
            <a:extLst>
              <a:ext uri="{FF2B5EF4-FFF2-40B4-BE49-F238E27FC236}">
                <a16:creationId xmlns:a16="http://schemas.microsoft.com/office/drawing/2014/main" id="{C3E968A9-3A68-4D1E-9EC9-B96D65DAA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688" y="975815"/>
            <a:ext cx="6323463" cy="4742597"/>
          </a:xfrm>
          <a:prstGeom prst="rect">
            <a:avLst/>
          </a:prstGeom>
        </p:spPr>
      </p:pic>
      <p:pic>
        <p:nvPicPr>
          <p:cNvPr id="17" name="Picture 16">
            <a:extLst>
              <a:ext uri="{FF2B5EF4-FFF2-40B4-BE49-F238E27FC236}">
                <a16:creationId xmlns:a16="http://schemas.microsoft.com/office/drawing/2014/main" id="{2560F29A-9809-4CA2-8E4F-FFC89D4EC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9939" y="0"/>
            <a:ext cx="4813111" cy="3609833"/>
          </a:xfrm>
          <a:prstGeom prst="rect">
            <a:avLst/>
          </a:prstGeom>
        </p:spPr>
      </p:pic>
    </p:spTree>
    <p:extLst>
      <p:ext uri="{BB962C8B-B14F-4D97-AF65-F5344CB8AC3E}">
        <p14:creationId xmlns:p14="http://schemas.microsoft.com/office/powerpoint/2010/main" val="93366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September 20 Autumnal Equinox</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Night and Daytimes are equal. Bees really know winter is coming. Fall flow? Maybe!</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sz="3200"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18462"/>
            <a:ext cx="4501846" cy="4307538"/>
          </a:xfrm>
        </p:spPr>
        <p:txBody>
          <a:bodyPr/>
          <a:lstStyle/>
          <a:p>
            <a:endParaRPr lang="en-US" sz="2800" dirty="0"/>
          </a:p>
          <a:p>
            <a:r>
              <a:rPr lang="en-US" sz="2800" dirty="0"/>
              <a:t>May see some showers to bring in a Fall flow. </a:t>
            </a:r>
          </a:p>
          <a:p>
            <a:r>
              <a:rPr lang="en-US" sz="2800" dirty="0"/>
              <a:t>May see a reduction in brood,</a:t>
            </a:r>
            <a:r>
              <a:rPr lang="en-US" sz="2800" dirty="0">
                <a:highlight>
                  <a:srgbClr val="FFFF00"/>
                </a:highlight>
              </a:rPr>
              <a:t>7-9 frames</a:t>
            </a:r>
          </a:p>
          <a:p>
            <a:pPr marL="266700" lvl="1" indent="0">
              <a:buNone/>
            </a:pPr>
            <a:r>
              <a:rPr lang="en-US" sz="2400" dirty="0"/>
              <a:t>		Pollen Bound?!?!</a:t>
            </a:r>
          </a:p>
          <a:p>
            <a:r>
              <a:rPr lang="en-US" sz="2800" dirty="0"/>
              <a:t>Ambitious Suicide Swarms</a:t>
            </a:r>
          </a:p>
          <a:p>
            <a:endParaRPr lang="en-US" sz="2400"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117587" y="1786672"/>
            <a:ext cx="5472000" cy="358775"/>
          </a:xfrm>
        </p:spPr>
        <p:txBody>
          <a:bodyPr/>
          <a:lstStyle/>
          <a:p>
            <a:r>
              <a:rPr lang="en-US" sz="2800"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4980215" y="2459788"/>
            <a:ext cx="6118758" cy="3541786"/>
          </a:xfrm>
        </p:spPr>
        <p:txBody>
          <a:bodyPr/>
          <a:lstStyle/>
          <a:p>
            <a:r>
              <a:rPr lang="en-US" sz="2800" dirty="0"/>
              <a:t>Back to weekly checks</a:t>
            </a:r>
          </a:p>
          <a:p>
            <a:pPr lvl="1"/>
            <a:r>
              <a:rPr lang="en-US" sz="2400" dirty="0"/>
              <a:t>Learning the hard way – most of my queen losses have occurred here.</a:t>
            </a:r>
          </a:p>
          <a:p>
            <a:r>
              <a:rPr lang="en-US" sz="2800" dirty="0"/>
              <a:t>Super weights will show whether or not there’s a flow; and if you need to feed</a:t>
            </a:r>
          </a:p>
          <a:p>
            <a:pPr lvl="1"/>
            <a:r>
              <a:rPr lang="en-US" sz="2400" dirty="0"/>
              <a:t>One hive gained almost 30 pounds in a week this year (2025)!</a:t>
            </a:r>
            <a:endParaRPr lang="en-US" sz="2000" dirty="0"/>
          </a:p>
          <a:p>
            <a:r>
              <a:rPr lang="en-US" sz="2800" dirty="0"/>
              <a:t>Prepare for Fall Harvest at the end of the month/beginning of October</a:t>
            </a:r>
          </a:p>
          <a:p>
            <a:endParaRPr lang="en-US" sz="24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46</a:t>
            </a:fld>
            <a:endParaRPr lang="en-US" dirty="0"/>
          </a:p>
        </p:txBody>
      </p:sp>
    </p:spTree>
    <p:extLst>
      <p:ext uri="{BB962C8B-B14F-4D97-AF65-F5344CB8AC3E}">
        <p14:creationId xmlns:p14="http://schemas.microsoft.com/office/powerpoint/2010/main" val="1194915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October – Winter Preparation</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Cooler temperatures and shorter days. Anticipating first Frost</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18462"/>
            <a:ext cx="4501846" cy="4307538"/>
          </a:xfrm>
        </p:spPr>
        <p:txBody>
          <a:bodyPr/>
          <a:lstStyle/>
          <a:p>
            <a:endParaRPr lang="en-US" sz="2400" dirty="0"/>
          </a:p>
          <a:p>
            <a:r>
              <a:rPr lang="en-US" sz="2400" dirty="0"/>
              <a:t>Kicking out Drones</a:t>
            </a:r>
          </a:p>
          <a:p>
            <a:r>
              <a:rPr lang="en-US" sz="2400" dirty="0"/>
              <a:t>Brood chamber reduces down to about </a:t>
            </a:r>
            <a:r>
              <a:rPr lang="en-US" sz="2400" dirty="0">
                <a:highlight>
                  <a:srgbClr val="FFFF00"/>
                </a:highlight>
              </a:rPr>
              <a:t>5-6 frames</a:t>
            </a:r>
          </a:p>
          <a:p>
            <a:r>
              <a:rPr lang="en-US" sz="2400" dirty="0"/>
              <a:t>Getting the last rounds of winter bees raised</a:t>
            </a:r>
          </a:p>
          <a:p>
            <a:r>
              <a:rPr lang="en-US" sz="2400" dirty="0"/>
              <a:t>Scrounging for any more nectar as they go into colder weather.</a:t>
            </a:r>
          </a:p>
          <a:p>
            <a:endParaRPr lang="en-US" sz="2400"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475740" y="1913894"/>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5324509" y="2501338"/>
            <a:ext cx="5774463" cy="3541786"/>
          </a:xfrm>
        </p:spPr>
        <p:txBody>
          <a:bodyPr/>
          <a:lstStyle/>
          <a:p>
            <a:r>
              <a:rPr lang="en-US" sz="2400" dirty="0"/>
              <a:t>After Supers are pulled, honey extracted, and cleaned up, they are winterized.</a:t>
            </a:r>
          </a:p>
          <a:p>
            <a:r>
              <a:rPr lang="en-US" sz="2400" dirty="0"/>
              <a:t>Assess and prepare for winter feeding:</a:t>
            </a:r>
          </a:p>
          <a:p>
            <a:pPr lvl="1"/>
            <a:r>
              <a:rPr lang="en-US" sz="2200" dirty="0"/>
              <a:t>Daytime Temps above 60-70s: Sugar Syrup </a:t>
            </a:r>
          </a:p>
          <a:p>
            <a:pPr lvl="1"/>
            <a:r>
              <a:rPr lang="en-US" sz="2200" dirty="0"/>
              <a:t>Otherwise, plain sugar or sugar bricks</a:t>
            </a:r>
          </a:p>
          <a:p>
            <a:r>
              <a:rPr lang="en-US" sz="2400" dirty="0"/>
              <a:t>Target: At least 3-6 frames of mostly nectar/honey</a:t>
            </a:r>
          </a:p>
          <a:p>
            <a:pPr lvl="1"/>
            <a:r>
              <a:rPr lang="en-US" sz="2200" dirty="0"/>
              <a:t>Brood nest starts to get backfilled</a:t>
            </a:r>
          </a:p>
          <a:p>
            <a:endParaRPr lang="en-US" sz="2400" dirty="0"/>
          </a:p>
          <a:p>
            <a:endParaRPr lang="en-US" sz="2400" dirty="0"/>
          </a:p>
          <a:p>
            <a:pPr lvl="1"/>
            <a:endParaRPr lang="en-US" sz="22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47</a:t>
            </a:fld>
            <a:endParaRPr lang="en-US" dirty="0"/>
          </a:p>
        </p:txBody>
      </p:sp>
    </p:spTree>
    <p:extLst>
      <p:ext uri="{BB962C8B-B14F-4D97-AF65-F5344CB8AC3E}">
        <p14:creationId xmlns:p14="http://schemas.microsoft.com/office/powerpoint/2010/main" val="1110360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October – Winter Preparation</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48</a:t>
            </a:fld>
            <a:endParaRPr lang="en-US" dirty="0"/>
          </a:p>
        </p:txBody>
      </p:sp>
      <p:sp>
        <p:nvSpPr>
          <p:cNvPr id="12" name="Text Placeholder 11">
            <a:extLst>
              <a:ext uri="{FF2B5EF4-FFF2-40B4-BE49-F238E27FC236}">
                <a16:creationId xmlns:a16="http://schemas.microsoft.com/office/drawing/2014/main" id="{018376BD-F163-4CF0-B7B6-C66A4D309202}"/>
              </a:ext>
            </a:extLst>
          </p:cNvPr>
          <p:cNvSpPr>
            <a:spLocks noGrp="1"/>
          </p:cNvSpPr>
          <p:nvPr>
            <p:ph type="body" sz="quarter" idx="12"/>
          </p:nvPr>
        </p:nvSpPr>
        <p:spPr/>
        <p:txBody>
          <a:bodyPr/>
          <a:lstStyle/>
          <a:p>
            <a:endParaRPr lang="en-US"/>
          </a:p>
        </p:txBody>
      </p:sp>
      <p:pic>
        <p:nvPicPr>
          <p:cNvPr id="20" name="Picture 19">
            <a:extLst>
              <a:ext uri="{FF2B5EF4-FFF2-40B4-BE49-F238E27FC236}">
                <a16:creationId xmlns:a16="http://schemas.microsoft.com/office/drawing/2014/main" id="{A9EC28A1-7298-4F70-9B41-0DA7C73A73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6353" y="3478957"/>
            <a:ext cx="3929390" cy="2947043"/>
          </a:xfrm>
          <a:prstGeom prst="rect">
            <a:avLst/>
          </a:prstGeom>
        </p:spPr>
      </p:pic>
      <p:pic>
        <p:nvPicPr>
          <p:cNvPr id="26" name="Picture 25">
            <a:extLst>
              <a:ext uri="{FF2B5EF4-FFF2-40B4-BE49-F238E27FC236}">
                <a16:creationId xmlns:a16="http://schemas.microsoft.com/office/drawing/2014/main" id="{B3D8F9FF-9FF7-42C0-91E5-5B4909485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5210" y="648000"/>
            <a:ext cx="4012441" cy="3009331"/>
          </a:xfrm>
          <a:prstGeom prst="rect">
            <a:avLst/>
          </a:prstGeom>
        </p:spPr>
      </p:pic>
      <p:pic>
        <p:nvPicPr>
          <p:cNvPr id="30" name="Picture 29">
            <a:extLst>
              <a:ext uri="{FF2B5EF4-FFF2-40B4-BE49-F238E27FC236}">
                <a16:creationId xmlns:a16="http://schemas.microsoft.com/office/drawing/2014/main" id="{489C3E6C-2883-4DF6-B566-7CDC28AFC9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0115" y="3584507"/>
            <a:ext cx="4123899" cy="3092924"/>
          </a:xfrm>
          <a:prstGeom prst="rect">
            <a:avLst/>
          </a:prstGeom>
        </p:spPr>
      </p:pic>
      <p:pic>
        <p:nvPicPr>
          <p:cNvPr id="28" name="Picture 27">
            <a:extLst>
              <a:ext uri="{FF2B5EF4-FFF2-40B4-BE49-F238E27FC236}">
                <a16:creationId xmlns:a16="http://schemas.microsoft.com/office/drawing/2014/main" id="{558A24DC-6B1A-47DD-ADB0-F42541F3CC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371" y="939703"/>
            <a:ext cx="4123899" cy="3092925"/>
          </a:xfrm>
          <a:prstGeom prst="rect">
            <a:avLst/>
          </a:prstGeom>
        </p:spPr>
      </p:pic>
    </p:spTree>
    <p:extLst>
      <p:ext uri="{BB962C8B-B14F-4D97-AF65-F5344CB8AC3E}">
        <p14:creationId xmlns:p14="http://schemas.microsoft.com/office/powerpoint/2010/main" val="2980103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October – Winter Configuration Goal</a:t>
            </a:r>
          </a:p>
        </p:txBody>
      </p:sp>
      <p:sp>
        <p:nvSpPr>
          <p:cNvPr id="12" name="Text Placeholder 11">
            <a:extLst>
              <a:ext uri="{FF2B5EF4-FFF2-40B4-BE49-F238E27FC236}">
                <a16:creationId xmlns:a16="http://schemas.microsoft.com/office/drawing/2014/main" id="{018376BD-F163-4CF0-B7B6-C66A4D309202}"/>
              </a:ext>
            </a:extLst>
          </p:cNvPr>
          <p:cNvSpPr>
            <a:spLocks noGrp="1"/>
          </p:cNvSpPr>
          <p:nvPr>
            <p:ph type="body" sz="quarter" idx="32"/>
          </p:nvPr>
        </p:nvSpPr>
        <p:spPr>
          <a:xfrm>
            <a:off x="6523264" y="1008000"/>
            <a:ext cx="5248049" cy="5335650"/>
          </a:xfrm>
        </p:spPr>
        <p:txBody>
          <a:bodyPr>
            <a:normAutofit/>
          </a:bodyPr>
          <a:lstStyle/>
          <a:p>
            <a:pPr marL="342900" indent="-342900">
              <a:buFont typeface="Arial" panose="020B0604020202020204" pitchFamily="34" charset="0"/>
              <a:buChar char="•"/>
            </a:pPr>
            <a:r>
              <a:rPr lang="en-US" sz="2400" dirty="0"/>
              <a:t>Brood Chamber may be off-center or shrink in different spots</a:t>
            </a:r>
          </a:p>
          <a:p>
            <a:pPr marL="552450" lvl="1" indent="-285750">
              <a:buFont typeface="Arial" panose="020B0604020202020204" pitchFamily="34" charset="0"/>
              <a:buChar char="•"/>
            </a:pPr>
            <a:r>
              <a:rPr lang="en-US" sz="2000" dirty="0"/>
              <a:t>Shift so that the brood chamber is centered, surrounded by honey frames</a:t>
            </a:r>
          </a:p>
          <a:p>
            <a:pPr marL="342900" indent="-342900">
              <a:buFont typeface="Arial" panose="020B0604020202020204" pitchFamily="34" charset="0"/>
              <a:buChar char="•"/>
            </a:pPr>
            <a:r>
              <a:rPr lang="en-US" sz="2400" dirty="0"/>
              <a:t>Sometimes the brood gets split by nectar frame</a:t>
            </a:r>
          </a:p>
          <a:p>
            <a:pPr marL="552450" lvl="1" indent="-285750">
              <a:buFont typeface="Arial" panose="020B0604020202020204" pitchFamily="34" charset="0"/>
              <a:buChar char="•"/>
            </a:pPr>
            <a:r>
              <a:rPr lang="en-US" sz="2000" dirty="0"/>
              <a:t>Normally don’t have to correct, they’ll consolidate as the brood ages out</a:t>
            </a:r>
          </a:p>
          <a:p>
            <a:pPr marL="342900" indent="-342900">
              <a:buFont typeface="Arial" panose="020B0604020202020204" pitchFamily="34" charset="0"/>
              <a:buChar char="•"/>
            </a:pPr>
            <a:r>
              <a:rPr lang="en-US" sz="2400" dirty="0"/>
              <a:t>Option: Keep empty frames/drawn comb on sides, instead of that many honey frames</a:t>
            </a:r>
          </a:p>
          <a:p>
            <a:pPr marL="342900" indent="-342900">
              <a:buFont typeface="Arial" panose="020B0604020202020204" pitchFamily="34" charset="0"/>
              <a:buChar char="•"/>
            </a:pPr>
            <a:r>
              <a:rPr lang="en-US" sz="2400" dirty="0"/>
              <a:t>If really weak, can try to overwinter in </a:t>
            </a:r>
            <a:r>
              <a:rPr lang="en-US" sz="2400" dirty="0" err="1"/>
              <a:t>Nuc</a:t>
            </a:r>
            <a:r>
              <a:rPr lang="en-US" sz="2400" dirty="0"/>
              <a:t> OR Use Double Screened Board (aka Snell Grove Board) – Kinda worked</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49</a:t>
            </a:fld>
            <a:endParaRPr lang="en-US" dirty="0"/>
          </a:p>
        </p:txBody>
      </p:sp>
      <p:pic>
        <p:nvPicPr>
          <p:cNvPr id="5" name="Picture 4">
            <a:extLst>
              <a:ext uri="{FF2B5EF4-FFF2-40B4-BE49-F238E27FC236}">
                <a16:creationId xmlns:a16="http://schemas.microsoft.com/office/drawing/2014/main" id="{070D55DE-2206-41EB-B0FC-2B4786E79F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958" y="1353857"/>
            <a:ext cx="6191913" cy="4643935"/>
          </a:xfrm>
          <a:prstGeom prst="rect">
            <a:avLst/>
          </a:prstGeom>
        </p:spPr>
      </p:pic>
    </p:spTree>
    <p:extLst>
      <p:ext uri="{BB962C8B-B14F-4D97-AF65-F5344CB8AC3E}">
        <p14:creationId xmlns:p14="http://schemas.microsoft.com/office/powerpoint/2010/main" val="3123828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B4D700-9BAE-4233-8E29-C4AA378C3F16}"/>
              </a:ext>
            </a:extLst>
          </p:cNvPr>
          <p:cNvSpPr>
            <a:spLocks noGrp="1"/>
          </p:cNvSpPr>
          <p:nvPr>
            <p:ph type="sldNum" sz="quarter" idx="13"/>
          </p:nvPr>
        </p:nvSpPr>
        <p:spPr/>
        <p:txBody>
          <a:bodyPr/>
          <a:lstStyle/>
          <a:p>
            <a:fld id="{19B51A1E-902D-48AF-9020-955120F399B6}" type="slidenum">
              <a:rPr lang="en-US" noProof="0" smtClean="0"/>
              <a:pPr/>
              <a:t>5</a:t>
            </a:fld>
            <a:endParaRPr lang="en-US" noProof="0" dirty="0"/>
          </a:p>
        </p:txBody>
      </p:sp>
      <p:sp>
        <p:nvSpPr>
          <p:cNvPr id="3" name="Title 2">
            <a:extLst>
              <a:ext uri="{FF2B5EF4-FFF2-40B4-BE49-F238E27FC236}">
                <a16:creationId xmlns:a16="http://schemas.microsoft.com/office/drawing/2014/main" id="{F80B0FB3-F49D-47D9-89E1-410EAF5EF3FA}"/>
              </a:ext>
            </a:extLst>
          </p:cNvPr>
          <p:cNvSpPr>
            <a:spLocks noGrp="1"/>
          </p:cNvSpPr>
          <p:nvPr>
            <p:ph type="title"/>
          </p:nvPr>
        </p:nvSpPr>
        <p:spPr/>
        <p:txBody>
          <a:bodyPr/>
          <a:lstStyle/>
          <a:p>
            <a:r>
              <a:rPr lang="en-US" dirty="0"/>
              <a:t>Holy Family Apiary</a:t>
            </a:r>
          </a:p>
        </p:txBody>
      </p:sp>
      <p:sp>
        <p:nvSpPr>
          <p:cNvPr id="4" name="Text Placeholder 3">
            <a:extLst>
              <a:ext uri="{FF2B5EF4-FFF2-40B4-BE49-F238E27FC236}">
                <a16:creationId xmlns:a16="http://schemas.microsoft.com/office/drawing/2014/main" id="{D56DDF09-EBC4-4FF2-8A17-F82D8BB46249}"/>
              </a:ext>
            </a:extLst>
          </p:cNvPr>
          <p:cNvSpPr>
            <a:spLocks noGrp="1"/>
          </p:cNvSpPr>
          <p:nvPr>
            <p:ph type="body" sz="quarter" idx="14"/>
          </p:nvPr>
        </p:nvSpPr>
        <p:spPr/>
        <p:txBody>
          <a:bodyPr/>
          <a:lstStyle/>
          <a:p>
            <a:endParaRPr lang="en-US" dirty="0"/>
          </a:p>
        </p:txBody>
      </p:sp>
      <p:pic>
        <p:nvPicPr>
          <p:cNvPr id="6" name="Picture 5">
            <a:extLst>
              <a:ext uri="{FF2B5EF4-FFF2-40B4-BE49-F238E27FC236}">
                <a16:creationId xmlns:a16="http://schemas.microsoft.com/office/drawing/2014/main" id="{0FE6E647-9D4C-4A47-9940-77C13B19B0E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3131" y="3367661"/>
            <a:ext cx="1594530" cy="3674636"/>
          </a:xfrm>
          <a:prstGeom prst="rect">
            <a:avLst/>
          </a:prstGeom>
        </p:spPr>
      </p:pic>
      <p:pic>
        <p:nvPicPr>
          <p:cNvPr id="8" name="Picture 7">
            <a:extLst>
              <a:ext uri="{FF2B5EF4-FFF2-40B4-BE49-F238E27FC236}">
                <a16:creationId xmlns:a16="http://schemas.microsoft.com/office/drawing/2014/main" id="{C163122E-2EEF-4F65-88E1-703E65EEFA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79" r="-784"/>
          <a:stretch/>
        </p:blipFill>
        <p:spPr>
          <a:xfrm rot="10800000">
            <a:off x="1095782" y="987306"/>
            <a:ext cx="5306053" cy="2931352"/>
          </a:xfrm>
          <a:prstGeom prst="rect">
            <a:avLst/>
          </a:prstGeom>
        </p:spPr>
      </p:pic>
      <p:sp>
        <p:nvSpPr>
          <p:cNvPr id="9" name="Speech Bubble: Oval 8">
            <a:extLst>
              <a:ext uri="{FF2B5EF4-FFF2-40B4-BE49-F238E27FC236}">
                <a16:creationId xmlns:a16="http://schemas.microsoft.com/office/drawing/2014/main" id="{64184790-08F0-4C32-B45F-619A5700CBE1}"/>
              </a:ext>
            </a:extLst>
          </p:cNvPr>
          <p:cNvSpPr/>
          <p:nvPr/>
        </p:nvSpPr>
        <p:spPr>
          <a:xfrm>
            <a:off x="1499103" y="2854953"/>
            <a:ext cx="2625541" cy="1493571"/>
          </a:xfrm>
          <a:prstGeom prst="wedgeEllipseCallout">
            <a:avLst>
              <a:gd name="adj1" fmla="val -68409"/>
              <a:gd name="adj2" fmla="val 619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tx1"/>
                </a:solidFill>
                <a:effectLst>
                  <a:outerShdw blurRad="38100" dist="19050" dir="2700000" algn="tl" rotWithShape="0">
                    <a:schemeClr val="dk1">
                      <a:alpha val="40000"/>
                    </a:schemeClr>
                  </a:outerShdw>
                </a:effectLst>
              </a:rPr>
              <a:t>I see that Double Deep…..</a:t>
            </a:r>
          </a:p>
        </p:txBody>
      </p:sp>
      <p:pic>
        <p:nvPicPr>
          <p:cNvPr id="11" name="Picture 10">
            <a:extLst>
              <a:ext uri="{FF2B5EF4-FFF2-40B4-BE49-F238E27FC236}">
                <a16:creationId xmlns:a16="http://schemas.microsoft.com/office/drawing/2014/main" id="{1F3BDAE0-E29F-4C30-ACB6-C1E4DF55F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1835" y="2452982"/>
            <a:ext cx="5560036" cy="4170028"/>
          </a:xfrm>
          <a:prstGeom prst="rect">
            <a:avLst/>
          </a:prstGeom>
        </p:spPr>
      </p:pic>
      <p:sp>
        <p:nvSpPr>
          <p:cNvPr id="5" name="TextBox 4">
            <a:extLst>
              <a:ext uri="{FF2B5EF4-FFF2-40B4-BE49-F238E27FC236}">
                <a16:creationId xmlns:a16="http://schemas.microsoft.com/office/drawing/2014/main" id="{5FC7A8E2-B689-DCC5-32E8-0814A2B63AE5}"/>
              </a:ext>
            </a:extLst>
          </p:cNvPr>
          <p:cNvSpPr txBox="1"/>
          <p:nvPr/>
        </p:nvSpPr>
        <p:spPr>
          <a:xfrm>
            <a:off x="6314365" y="1104493"/>
            <a:ext cx="2246577" cy="1477328"/>
          </a:xfrm>
          <a:prstGeom prst="rect">
            <a:avLst/>
          </a:prstGeom>
          <a:noFill/>
        </p:spPr>
        <p:txBody>
          <a:bodyPr wrap="none" rtlCol="0">
            <a:spAutoFit/>
          </a:bodyPr>
          <a:lstStyle/>
          <a:p>
            <a:r>
              <a:rPr lang="en-US" dirty="0"/>
              <a:t>(left) February 2022</a:t>
            </a:r>
          </a:p>
          <a:p>
            <a:endParaRPr lang="en-US" dirty="0"/>
          </a:p>
          <a:p>
            <a:endParaRPr lang="en-US" dirty="0"/>
          </a:p>
          <a:p>
            <a:r>
              <a:rPr lang="en-US" dirty="0"/>
              <a:t>(below) Summer 2022</a:t>
            </a:r>
          </a:p>
          <a:p>
            <a:endParaRPr lang="en-US" dirty="0"/>
          </a:p>
        </p:txBody>
      </p:sp>
      <p:sp>
        <p:nvSpPr>
          <p:cNvPr id="7" name="TextBox 6">
            <a:extLst>
              <a:ext uri="{FF2B5EF4-FFF2-40B4-BE49-F238E27FC236}">
                <a16:creationId xmlns:a16="http://schemas.microsoft.com/office/drawing/2014/main" id="{AE3DF4E8-24D2-0E44-5C40-9F92220AF8AE}"/>
              </a:ext>
            </a:extLst>
          </p:cNvPr>
          <p:cNvSpPr txBox="1"/>
          <p:nvPr/>
        </p:nvSpPr>
        <p:spPr>
          <a:xfrm>
            <a:off x="2452048" y="5463654"/>
            <a:ext cx="3534494" cy="369332"/>
          </a:xfrm>
          <a:prstGeom prst="rect">
            <a:avLst/>
          </a:prstGeom>
          <a:noFill/>
        </p:spPr>
        <p:txBody>
          <a:bodyPr wrap="none" rtlCol="0">
            <a:spAutoFit/>
          </a:bodyPr>
          <a:lstStyle/>
          <a:p>
            <a:r>
              <a:rPr lang="en-US" dirty="0"/>
              <a:t>(I promised my parents just 4 hives.)</a:t>
            </a:r>
          </a:p>
        </p:txBody>
      </p:sp>
    </p:spTree>
    <p:extLst>
      <p:ext uri="{BB962C8B-B14F-4D97-AF65-F5344CB8AC3E}">
        <p14:creationId xmlns:p14="http://schemas.microsoft.com/office/powerpoint/2010/main" val="2869903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November through December – First Frost and Winter</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sz="2400" dirty="0"/>
              <a:t>Plants go dormant. No more flowers. </a:t>
            </a:r>
            <a:r>
              <a:rPr lang="en-US" sz="2400" dirty="0">
                <a:sym typeface="Wingdings" panose="05000000000000000000" pitchFamily="2" charset="2"/>
              </a:rPr>
              <a:t></a:t>
            </a:r>
            <a:endParaRPr lang="en-US" sz="2400" dirty="0"/>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733894"/>
            <a:ext cx="5472000" cy="360000"/>
          </a:xfrm>
        </p:spPr>
        <p:txBody>
          <a:bodyPr/>
          <a:lstStyle/>
          <a:p>
            <a:r>
              <a:rPr lang="en-US" dirty="0"/>
              <a:t>What the Bees are Doing </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193979" y="2118462"/>
            <a:ext cx="4501846" cy="4307538"/>
          </a:xfrm>
        </p:spPr>
        <p:txBody>
          <a:bodyPr/>
          <a:lstStyle/>
          <a:p>
            <a:r>
              <a:rPr lang="en-US" sz="2400" dirty="0"/>
              <a:t>Clustering when temps are in &lt;50s</a:t>
            </a:r>
          </a:p>
          <a:p>
            <a:r>
              <a:rPr lang="en-US" sz="2400" dirty="0"/>
              <a:t>Limited flying and activity. </a:t>
            </a:r>
          </a:p>
          <a:p>
            <a:r>
              <a:rPr lang="en-US" sz="2400" dirty="0"/>
              <a:t>Staying alive.</a:t>
            </a:r>
          </a:p>
          <a:p>
            <a:endParaRPr lang="en-US" sz="2400" dirty="0"/>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5357561" y="1568016"/>
            <a:ext cx="5472000" cy="358775"/>
          </a:xfrm>
        </p:spPr>
        <p:txBody>
          <a:bodyPr/>
          <a:lstStyle/>
          <a:p>
            <a:r>
              <a:rPr lang="en-US" dirty="0"/>
              <a:t>What I’m Supposed to Be Doing</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5006497" y="2092669"/>
            <a:ext cx="5947335" cy="3541786"/>
          </a:xfrm>
        </p:spPr>
        <p:txBody>
          <a:bodyPr/>
          <a:lstStyle/>
          <a:p>
            <a:r>
              <a:rPr lang="en-US" sz="2400" dirty="0"/>
              <a:t>Do whatever you missed in October</a:t>
            </a:r>
          </a:p>
          <a:p>
            <a:r>
              <a:rPr lang="en-US" sz="2400" dirty="0"/>
              <a:t>Hive check maybe once every 3 </a:t>
            </a:r>
            <a:r>
              <a:rPr lang="en-US" sz="2400" dirty="0" err="1"/>
              <a:t>wks</a:t>
            </a:r>
            <a:r>
              <a:rPr lang="en-US" sz="2400" dirty="0"/>
              <a:t>; or longer.</a:t>
            </a:r>
          </a:p>
          <a:p>
            <a:r>
              <a:rPr lang="en-US" sz="2400" dirty="0"/>
              <a:t>Clean and store equipment, get organized</a:t>
            </a:r>
          </a:p>
          <a:p>
            <a:r>
              <a:rPr lang="en-US" sz="2400" dirty="0"/>
              <a:t>Review your notes and your year – make note for improvements</a:t>
            </a:r>
          </a:p>
          <a:p>
            <a:r>
              <a:rPr lang="en-US" sz="2400" dirty="0"/>
              <a:t>Pay attention to cold fronts – take action if necessary</a:t>
            </a:r>
          </a:p>
          <a:p>
            <a:r>
              <a:rPr lang="en-US" sz="2400" dirty="0"/>
              <a:t>Have Thanksgiving Dinner with friends and family and tell them how your bees did even if they don’t want to hear it.</a:t>
            </a:r>
          </a:p>
          <a:p>
            <a:endParaRPr lang="en-US" sz="2200" dirty="0"/>
          </a:p>
          <a:p>
            <a:endParaRPr lang="en-US" sz="2400" dirty="0"/>
          </a:p>
          <a:p>
            <a:endParaRPr lang="en-US" sz="2400" dirty="0"/>
          </a:p>
          <a:p>
            <a:pPr lvl="1"/>
            <a:endParaRPr lang="en-US" sz="2200" dirty="0"/>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fld id="{19B51A1E-902D-48AF-9020-955120F399B6}" type="slidenum">
              <a:rPr lang="en-US" smtClean="0"/>
              <a:pPr/>
              <a:t>50</a:t>
            </a:fld>
            <a:endParaRPr lang="en-US" dirty="0"/>
          </a:p>
        </p:txBody>
      </p:sp>
      <p:pic>
        <p:nvPicPr>
          <p:cNvPr id="9" name="Picture 8">
            <a:extLst>
              <a:ext uri="{FF2B5EF4-FFF2-40B4-BE49-F238E27FC236}">
                <a16:creationId xmlns:a16="http://schemas.microsoft.com/office/drawing/2014/main" id="{5D14A480-C809-4E04-8B62-8AC327C2BE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92999" y="3868810"/>
            <a:ext cx="3369210" cy="1885995"/>
          </a:xfrm>
          <a:prstGeom prst="rect">
            <a:avLst/>
          </a:prstGeom>
        </p:spPr>
      </p:pic>
    </p:spTree>
    <p:extLst>
      <p:ext uri="{BB962C8B-B14F-4D97-AF65-F5344CB8AC3E}">
        <p14:creationId xmlns:p14="http://schemas.microsoft.com/office/powerpoint/2010/main" val="3180714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1999" y="432000"/>
            <a:ext cx="9693075" cy="432000"/>
          </a:xfrm>
        </p:spPr>
        <p:txBody>
          <a:bodyPr/>
          <a:lstStyle/>
          <a:p>
            <a:r>
              <a:rPr lang="en-US" dirty="0"/>
              <a:t>Over Wintering Protocol</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375312" y="461185"/>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9885445" y="124538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51</a:t>
            </a:fld>
            <a:endParaRPr lang="en-US" dirty="0"/>
          </a:p>
        </p:txBody>
      </p:sp>
      <p:sp>
        <p:nvSpPr>
          <p:cNvPr id="8" name="Cross 7">
            <a:extLst>
              <a:ext uri="{FF2B5EF4-FFF2-40B4-BE49-F238E27FC236}">
                <a16:creationId xmlns:a16="http://schemas.microsoft.com/office/drawing/2014/main" id="{C4F704DA-5552-4C92-892B-31FD9261F08C}"/>
              </a:ext>
            </a:extLst>
          </p:cNvPr>
          <p:cNvSpPr/>
          <p:nvPr/>
        </p:nvSpPr>
        <p:spPr>
          <a:xfrm>
            <a:off x="8822150" y="781422"/>
            <a:ext cx="944977" cy="948318"/>
          </a:xfrm>
          <a:prstGeom prst="plus">
            <a:avLst>
              <a:gd name="adj" fmla="val 37428"/>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389253-8403-4638-A1EA-8EE8D180BA60}"/>
              </a:ext>
            </a:extLst>
          </p:cNvPr>
          <p:cNvSpPr/>
          <p:nvPr/>
        </p:nvSpPr>
        <p:spPr>
          <a:xfrm>
            <a:off x="10163155" y="1626958"/>
            <a:ext cx="584250" cy="184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07FDB1-6D6E-4255-8AD1-90A2D7195095}"/>
              </a:ext>
            </a:extLst>
          </p:cNvPr>
          <p:cNvSpPr>
            <a:spLocks noGrp="1"/>
          </p:cNvSpPr>
          <p:nvPr>
            <p:ph type="body" sz="quarter" idx="32"/>
          </p:nvPr>
        </p:nvSpPr>
        <p:spPr>
          <a:xfrm>
            <a:off x="431800" y="1008000"/>
            <a:ext cx="6068059" cy="721740"/>
          </a:xfrm>
        </p:spPr>
        <p:txBody>
          <a:bodyPr/>
          <a:lstStyle/>
          <a:p>
            <a:r>
              <a:rPr lang="en-US" dirty="0"/>
              <a:t>Greatest benefit in keeping single Brood Chambers is having a  lower overhead for winter preparation. (Will get to more in depth when we walk through the year)</a:t>
            </a:r>
          </a:p>
          <a:p>
            <a:endParaRPr lang="en-US" dirty="0"/>
          </a:p>
        </p:txBody>
      </p:sp>
      <p:pic>
        <p:nvPicPr>
          <p:cNvPr id="4" name="Content Placeholder 3">
            <a:extLst>
              <a:ext uri="{FF2B5EF4-FFF2-40B4-BE49-F238E27FC236}">
                <a16:creationId xmlns:a16="http://schemas.microsoft.com/office/drawing/2014/main" id="{48A6FABA-FCBD-4E22-9C85-9F8ABE8101C6}"/>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096000" y="1959455"/>
            <a:ext cx="5472113" cy="4600709"/>
          </a:xfrm>
        </p:spPr>
      </p:pic>
      <p:sp>
        <p:nvSpPr>
          <p:cNvPr id="5" name="TextBox 4">
            <a:extLst>
              <a:ext uri="{FF2B5EF4-FFF2-40B4-BE49-F238E27FC236}">
                <a16:creationId xmlns:a16="http://schemas.microsoft.com/office/drawing/2014/main" id="{79F90BE2-4927-4912-9272-81645F4BEF23}"/>
              </a:ext>
            </a:extLst>
          </p:cNvPr>
          <p:cNvSpPr txBox="1"/>
          <p:nvPr/>
        </p:nvSpPr>
        <p:spPr>
          <a:xfrm>
            <a:off x="319610" y="1877679"/>
            <a:ext cx="5898310" cy="5078313"/>
          </a:xfrm>
          <a:prstGeom prst="rect">
            <a:avLst/>
          </a:prstGeom>
          <a:noFill/>
        </p:spPr>
        <p:txBody>
          <a:bodyPr wrap="square" rtlCol="0">
            <a:spAutoFit/>
          </a:bodyPr>
          <a:lstStyle/>
          <a:p>
            <a:r>
              <a:rPr lang="en-US" sz="2800" dirty="0"/>
              <a:t>Fall:</a:t>
            </a:r>
          </a:p>
          <a:p>
            <a:pPr marL="285750" indent="-285750">
              <a:buFont typeface="Arial" panose="020B0604020202020204" pitchFamily="34" charset="0"/>
              <a:buChar char="•"/>
            </a:pPr>
            <a:r>
              <a:rPr lang="en-US" sz="2000" b="1" dirty="0"/>
              <a:t>Goal</a:t>
            </a:r>
            <a:r>
              <a:rPr lang="en-US" sz="2000" dirty="0"/>
              <a:t>: At least 4-6 frames of nectar and honey. </a:t>
            </a:r>
          </a:p>
          <a:p>
            <a:pPr marL="285750" indent="-285750">
              <a:buFont typeface="Arial" panose="020B0604020202020204" pitchFamily="34" charset="0"/>
              <a:buChar char="•"/>
            </a:pPr>
            <a:r>
              <a:rPr lang="en-US" sz="2000" dirty="0"/>
              <a:t>Hive weight around 70-90 lbs. (whole hive)</a:t>
            </a:r>
          </a:p>
          <a:p>
            <a:pPr marL="285750" indent="-285750">
              <a:buFont typeface="Arial" panose="020B0604020202020204" pitchFamily="34" charset="0"/>
              <a:buChar char="•"/>
            </a:pPr>
            <a:r>
              <a:rPr lang="en-US" sz="2000" dirty="0"/>
              <a:t>Remove all supers. Extract and feed back if you want</a:t>
            </a:r>
          </a:p>
          <a:p>
            <a:pPr marL="742950" lvl="1" indent="-285750">
              <a:buFont typeface="Arial" panose="020B0604020202020204" pitchFamily="34" charset="0"/>
              <a:buChar char="•"/>
            </a:pPr>
            <a:r>
              <a:rPr lang="en-US" sz="2000" dirty="0"/>
              <a:t>Winterize supers – freezer, moth crystals, BT</a:t>
            </a:r>
          </a:p>
          <a:p>
            <a:pPr marL="285750" indent="-285750">
              <a:buFont typeface="Arial" panose="020B0604020202020204" pitchFamily="34" charset="0"/>
              <a:buChar char="•"/>
            </a:pPr>
            <a:r>
              <a:rPr lang="en-US" sz="2000" dirty="0"/>
              <a:t>Feed liquid syrup (1:1, 2:1, whatever) until it’s too cold, switch to dry sugar </a:t>
            </a:r>
          </a:p>
          <a:p>
            <a:pPr marL="285750" indent="-285750">
              <a:buFont typeface="Arial" panose="020B0604020202020204" pitchFamily="34" charset="0"/>
              <a:buChar char="•"/>
            </a:pPr>
            <a:r>
              <a:rPr lang="en-US" sz="2000" dirty="0"/>
              <a:t>Pollen subs not necessary in suburban north Texas.</a:t>
            </a:r>
          </a:p>
          <a:p>
            <a:pPr marL="285750" indent="-285750">
              <a:buFont typeface="Arial" panose="020B0604020202020204" pitchFamily="34" charset="0"/>
              <a:buChar char="•"/>
            </a:pPr>
            <a:endParaRPr lang="en-US" sz="2000" dirty="0"/>
          </a:p>
          <a:p>
            <a:r>
              <a:rPr lang="en-US" sz="2800" dirty="0"/>
              <a:t>Spring:</a:t>
            </a:r>
          </a:p>
          <a:p>
            <a:pPr marL="285750" indent="-285750">
              <a:buFont typeface="Arial" panose="020B0604020202020204" pitchFamily="34" charset="0"/>
              <a:buChar char="•"/>
            </a:pPr>
            <a:r>
              <a:rPr lang="en-US" dirty="0"/>
              <a:t>Supplement feeding depending on winter temps and stores left. Tricky to gauge – want to feed </a:t>
            </a:r>
            <a:r>
              <a:rPr lang="en-US" dirty="0" err="1"/>
              <a:t>aggressivly</a:t>
            </a:r>
            <a:r>
              <a:rPr lang="en-US" dirty="0"/>
              <a:t>, but not so much the bees are honey bound.</a:t>
            </a:r>
          </a:p>
          <a:p>
            <a:pPr marL="285750" indent="-285750">
              <a:buFont typeface="Arial" panose="020B0604020202020204" pitchFamily="34" charset="0"/>
              <a:buChar char="•"/>
            </a:pPr>
            <a:r>
              <a:rPr lang="en-US" dirty="0"/>
              <a:t>After the last frost and honey frames are full on the outside, add QE and Supers!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60006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432000" y="231833"/>
            <a:ext cx="11328000" cy="432000"/>
          </a:xfrm>
        </p:spPr>
        <p:txBody>
          <a:bodyPr/>
          <a:lstStyle/>
          <a:p>
            <a:r>
              <a:rPr lang="en-US" dirty="0"/>
              <a:t>Basic Review of Seasons </a:t>
            </a:r>
          </a:p>
        </p:txBody>
      </p:sp>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432000" y="901517"/>
            <a:ext cx="5736787" cy="5138042"/>
          </a:xfrm>
        </p:spPr>
        <p:txBody>
          <a:bodyPr/>
          <a:lstStyle/>
          <a:p>
            <a:r>
              <a:rPr lang="en-US" dirty="0"/>
              <a:t>Winter</a:t>
            </a:r>
          </a:p>
          <a:p>
            <a:pPr marL="285750" indent="-285750">
              <a:buFont typeface="Arial" panose="020B0604020202020204" pitchFamily="34" charset="0"/>
              <a:buChar char="•"/>
            </a:pPr>
            <a:r>
              <a:rPr lang="en-US" dirty="0"/>
              <a:t>Hive Checks – 1/month</a:t>
            </a:r>
          </a:p>
          <a:p>
            <a:pPr marL="285750" indent="-285750">
              <a:buFont typeface="Arial" panose="020B0604020202020204" pitchFamily="34" charset="0"/>
              <a:buChar char="•"/>
            </a:pPr>
            <a:r>
              <a:rPr lang="en-US" dirty="0"/>
              <a:t>Maintain around 6 frames full of resource honey/nectar, feed if necessary</a:t>
            </a:r>
          </a:p>
          <a:p>
            <a:pPr marL="285750" indent="-285750">
              <a:buFont typeface="Arial" panose="020B0604020202020204" pitchFamily="34" charset="0"/>
              <a:buChar char="•"/>
            </a:pPr>
            <a:endParaRPr lang="en-US" dirty="0"/>
          </a:p>
          <a:p>
            <a:r>
              <a:rPr lang="en-US" dirty="0"/>
              <a:t>Winter</a:t>
            </a:r>
            <a:r>
              <a:rPr lang="en-US" dirty="0">
                <a:sym typeface="Wingdings" panose="05000000000000000000" pitchFamily="2" charset="2"/>
              </a:rPr>
              <a:t> Spring</a:t>
            </a:r>
          </a:p>
          <a:p>
            <a:pPr marL="285750" indent="-285750">
              <a:buFont typeface="Arial" panose="020B0604020202020204" pitchFamily="34" charset="0"/>
              <a:buChar char="•"/>
            </a:pPr>
            <a:r>
              <a:rPr lang="en-US" dirty="0">
                <a:sym typeface="Wingdings" panose="05000000000000000000" pitchFamily="2" charset="2"/>
              </a:rPr>
              <a:t>Regular Inspections ( &amp; watching brood health/growth, feed if necessary</a:t>
            </a:r>
          </a:p>
          <a:p>
            <a:pPr marL="285750" indent="-285750">
              <a:buFont typeface="Arial" panose="020B0604020202020204" pitchFamily="34" charset="0"/>
              <a:buChar char="•"/>
            </a:pPr>
            <a:r>
              <a:rPr lang="en-US" dirty="0">
                <a:sym typeface="Wingdings" panose="05000000000000000000" pitchFamily="2" charset="2"/>
              </a:rPr>
              <a:t>Maintain at least the outside 2 frames with resources; feed can taper off to prevent honey bound</a:t>
            </a:r>
          </a:p>
          <a:p>
            <a:pPr marL="285750" indent="-285750">
              <a:buFont typeface="Arial" panose="020B0604020202020204" pitchFamily="34" charset="0"/>
              <a:buChar char="•"/>
            </a:pPr>
            <a:endParaRPr lang="en-US" dirty="0"/>
          </a:p>
          <a:p>
            <a:r>
              <a:rPr lang="en-US" dirty="0">
                <a:sym typeface="Wingdings" panose="05000000000000000000" pitchFamily="2" charset="2"/>
              </a:rPr>
              <a:t>Spring</a:t>
            </a:r>
          </a:p>
          <a:p>
            <a:pPr marL="285750" indent="-285750">
              <a:buFont typeface="Arial" panose="020B0604020202020204" pitchFamily="34" charset="0"/>
              <a:buChar char="•"/>
            </a:pPr>
            <a:r>
              <a:rPr lang="en-US" dirty="0">
                <a:sym typeface="Wingdings" panose="05000000000000000000" pitchFamily="2" charset="2"/>
              </a:rPr>
              <a:t>Weekly checks for swarm cells and brood health</a:t>
            </a:r>
          </a:p>
          <a:p>
            <a:pPr marL="285750" indent="-285750">
              <a:buFont typeface="Arial" panose="020B0604020202020204" pitchFamily="34" charset="0"/>
              <a:buChar char="•"/>
            </a:pPr>
            <a:r>
              <a:rPr lang="en-US" dirty="0">
                <a:sym typeface="Wingdings" panose="05000000000000000000" pitchFamily="2" charset="2"/>
              </a:rPr>
              <a:t>When nest size gets close to the 8</a:t>
            </a:r>
            <a:r>
              <a:rPr lang="en-US" baseline="30000" dirty="0">
                <a:sym typeface="Wingdings" panose="05000000000000000000" pitchFamily="2" charset="2"/>
              </a:rPr>
              <a:t>th</a:t>
            </a:r>
            <a:r>
              <a:rPr lang="en-US" dirty="0">
                <a:sym typeface="Wingdings" panose="05000000000000000000" pitchFamily="2" charset="2"/>
              </a:rPr>
              <a:t> frame of brood, add Super (adjust for drawn or undrawn comb)</a:t>
            </a:r>
          </a:p>
          <a:p>
            <a:pPr marL="285750" indent="-285750">
              <a:buFont typeface="Arial" panose="020B0604020202020204" pitchFamily="34" charset="0"/>
              <a:buChar char="•"/>
            </a:pPr>
            <a:r>
              <a:rPr lang="en-US" dirty="0">
                <a:sym typeface="Wingdings" panose="05000000000000000000" pitchFamily="2" charset="2"/>
              </a:rPr>
              <a:t>Add additional Supers if aggressive growth</a:t>
            </a:r>
          </a:p>
          <a:p>
            <a:pPr marL="285750" indent="-285750">
              <a:buFont typeface="Arial" panose="020B0604020202020204" pitchFamily="34" charset="0"/>
              <a:buChar char="•"/>
            </a:pPr>
            <a:r>
              <a:rPr lang="en-US" dirty="0">
                <a:sym typeface="Wingdings" panose="05000000000000000000" pitchFamily="2" charset="2"/>
              </a:rPr>
              <a:t>Extract around July 4</a:t>
            </a:r>
            <a:r>
              <a:rPr lang="en-US" baseline="30000" dirty="0">
                <a:sym typeface="Wingdings" panose="05000000000000000000" pitchFamily="2" charset="2"/>
              </a:rPr>
              <a:t>th</a:t>
            </a:r>
            <a:r>
              <a:rPr lang="en-US" dirty="0">
                <a:sym typeface="Wingdings" panose="05000000000000000000" pitchFamily="2" charset="2"/>
              </a:rPr>
              <a:t> </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52</a:t>
            </a:fld>
            <a:endParaRPr lang="en-US" dirty="0"/>
          </a:p>
        </p:txBody>
      </p:sp>
      <p:pic>
        <p:nvPicPr>
          <p:cNvPr id="10" name="Picture 9">
            <a:extLst>
              <a:ext uri="{FF2B5EF4-FFF2-40B4-BE49-F238E27FC236}">
                <a16:creationId xmlns:a16="http://schemas.microsoft.com/office/drawing/2014/main" id="{6F4054E5-59C4-4B0D-9DFC-B38121331E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1832" y="1345442"/>
            <a:ext cx="5016794" cy="2820537"/>
          </a:xfrm>
          <a:prstGeom prst="rect">
            <a:avLst/>
          </a:prstGeom>
        </p:spPr>
      </p:pic>
    </p:spTree>
    <p:extLst>
      <p:ext uri="{BB962C8B-B14F-4D97-AF65-F5344CB8AC3E}">
        <p14:creationId xmlns:p14="http://schemas.microsoft.com/office/powerpoint/2010/main" val="2575421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432000" y="231833"/>
            <a:ext cx="11328000" cy="432000"/>
          </a:xfrm>
        </p:spPr>
        <p:txBody>
          <a:bodyPr/>
          <a:lstStyle/>
          <a:p>
            <a:r>
              <a:rPr lang="en-US" dirty="0"/>
              <a:t>Basic Review of Seasons </a:t>
            </a:r>
          </a:p>
        </p:txBody>
      </p:sp>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482042" y="914807"/>
            <a:ext cx="9899555" cy="5138042"/>
          </a:xfrm>
        </p:spPr>
        <p:txBody>
          <a:bodyPr/>
          <a:lstStyle/>
          <a:p>
            <a:r>
              <a:rPr lang="en-US" dirty="0">
                <a:sym typeface="Wingdings" panose="05000000000000000000" pitchFamily="2" charset="2"/>
              </a:rPr>
              <a:t>Summer</a:t>
            </a:r>
          </a:p>
          <a:p>
            <a:pPr marL="285750" indent="-285750">
              <a:buFont typeface="Arial" panose="020B0604020202020204" pitchFamily="34" charset="0"/>
              <a:buChar char="•"/>
            </a:pPr>
            <a:r>
              <a:rPr lang="en-US" dirty="0">
                <a:sym typeface="Wingdings" panose="05000000000000000000" pitchFamily="2" charset="2"/>
              </a:rPr>
              <a:t>Dearth– “Trickle Feeding” 1-2qts of 1:1 syrup/</a:t>
            </a:r>
            <a:r>
              <a:rPr lang="en-US" dirty="0" err="1">
                <a:sym typeface="Wingdings" panose="05000000000000000000" pitchFamily="2" charset="2"/>
              </a:rPr>
              <a:t>wk</a:t>
            </a:r>
            <a:r>
              <a:rPr lang="en-US" dirty="0">
                <a:sym typeface="Wingdings" panose="05000000000000000000" pitchFamily="2" charset="2"/>
              </a:rPr>
              <a:t> </a:t>
            </a:r>
          </a:p>
          <a:p>
            <a:pPr marL="285750" indent="-285750">
              <a:buFont typeface="Arial" panose="020B0604020202020204" pitchFamily="34" charset="0"/>
              <a:buChar char="•"/>
            </a:pPr>
            <a:r>
              <a:rPr lang="en-US" dirty="0">
                <a:sym typeface="Wingdings" panose="05000000000000000000" pitchFamily="2" charset="2"/>
              </a:rPr>
              <a:t>Weight of Super should be around +/-1.5lbs every week</a:t>
            </a:r>
          </a:p>
          <a:p>
            <a:pPr marL="552450" lvl="1" indent="-285750">
              <a:buFont typeface="Arial" panose="020B0604020202020204" pitchFamily="34" charset="0"/>
              <a:buChar char="•"/>
            </a:pPr>
            <a:r>
              <a:rPr lang="en-US" dirty="0">
                <a:sym typeface="Wingdings" panose="05000000000000000000" pitchFamily="2" charset="2"/>
              </a:rPr>
              <a:t>Basically break even – feed is going directly to sustain bees, theoretically no storage of syrup in supers</a:t>
            </a:r>
          </a:p>
          <a:p>
            <a:pPr marL="285750" indent="-285750">
              <a:buFont typeface="Arial" panose="020B0604020202020204" pitchFamily="34" charset="0"/>
              <a:buChar char="•"/>
            </a:pPr>
            <a:r>
              <a:rPr lang="en-US" dirty="0">
                <a:sym typeface="Wingdings" panose="05000000000000000000" pitchFamily="2" charset="2"/>
              </a:rPr>
              <a:t>Treat for Mites</a:t>
            </a:r>
          </a:p>
          <a:p>
            <a:endParaRPr lang="en-US" dirty="0">
              <a:sym typeface="Wingdings" panose="05000000000000000000" pitchFamily="2" charset="2"/>
            </a:endParaRPr>
          </a:p>
          <a:p>
            <a:r>
              <a:rPr lang="en-US" dirty="0">
                <a:sym typeface="Wingdings" panose="05000000000000000000" pitchFamily="2" charset="2"/>
              </a:rPr>
              <a:t>Fall</a:t>
            </a:r>
          </a:p>
          <a:p>
            <a:pPr marL="285750" indent="-285750">
              <a:buFont typeface="Arial" panose="020B0604020202020204" pitchFamily="34" charset="0"/>
              <a:buChar char="•"/>
            </a:pPr>
            <a:r>
              <a:rPr lang="en-US" dirty="0">
                <a:sym typeface="Wingdings" panose="05000000000000000000" pitchFamily="2" charset="2"/>
              </a:rPr>
              <a:t>Remove Supers</a:t>
            </a:r>
          </a:p>
          <a:p>
            <a:pPr marL="552450" lvl="1" indent="-285750">
              <a:buFont typeface="Arial" panose="020B0604020202020204" pitchFamily="34" charset="0"/>
              <a:buChar char="•"/>
            </a:pPr>
            <a:r>
              <a:rPr lang="en-US" dirty="0">
                <a:sym typeface="Wingdings" panose="05000000000000000000" pitchFamily="2" charset="2"/>
              </a:rPr>
              <a:t>Extract around Oct 1, try to make bees store back into a single deep.</a:t>
            </a:r>
          </a:p>
          <a:p>
            <a:pPr marL="552450" lvl="1" indent="-285750">
              <a:buFont typeface="Arial" panose="020B0604020202020204" pitchFamily="34" charset="0"/>
              <a:buChar char="•"/>
            </a:pPr>
            <a:r>
              <a:rPr lang="en-US" dirty="0">
                <a:sym typeface="Wingdings" panose="05000000000000000000" pitchFamily="2" charset="2"/>
              </a:rPr>
              <a:t>Winterize</a:t>
            </a:r>
          </a:p>
          <a:p>
            <a:pPr marL="285750" indent="-285750">
              <a:buFont typeface="Arial" panose="020B0604020202020204" pitchFamily="34" charset="0"/>
              <a:buChar char="•"/>
            </a:pPr>
            <a:r>
              <a:rPr lang="en-US" dirty="0">
                <a:sym typeface="Wingdings" panose="05000000000000000000" pitchFamily="2" charset="2"/>
              </a:rPr>
              <a:t>Feed for Fall (wet or dry) – 1:1, 2:1, sugar bricks, etc.</a:t>
            </a:r>
          </a:p>
          <a:p>
            <a:pPr marL="285750" indent="-285750">
              <a:buFont typeface="Arial" panose="020B0604020202020204" pitchFamily="34" charset="0"/>
              <a:buChar char="•"/>
            </a:pPr>
            <a:r>
              <a:rPr lang="en-US" dirty="0">
                <a:sym typeface="Wingdings" panose="05000000000000000000" pitchFamily="2" charset="2"/>
              </a:rPr>
              <a:t>Target of 4-6 honey frames</a:t>
            </a:r>
          </a:p>
          <a:p>
            <a:pPr marL="285750" indent="-285750">
              <a:buFont typeface="Arial" panose="020B0604020202020204" pitchFamily="34" charset="0"/>
              <a:buChar char="•"/>
            </a:pPr>
            <a:r>
              <a:rPr lang="en-US" dirty="0">
                <a:sym typeface="Wingdings" panose="05000000000000000000" pitchFamily="2" charset="2"/>
              </a:rPr>
              <a:t>Combine using Newspaper or Snell Grove Board stacking OR…</a:t>
            </a:r>
          </a:p>
          <a:p>
            <a:pPr marL="552450" lvl="1" indent="-285750">
              <a:buFont typeface="Arial" panose="020B0604020202020204" pitchFamily="34" charset="0"/>
              <a:buChar char="•"/>
            </a:pPr>
            <a:r>
              <a:rPr lang="en-US" dirty="0">
                <a:sym typeface="Wingdings" panose="05000000000000000000" pitchFamily="2" charset="2"/>
              </a:rPr>
              <a:t> If too small, move to 5 frame </a:t>
            </a:r>
            <a:r>
              <a:rPr lang="en-US" dirty="0" err="1">
                <a:sym typeface="Wingdings" panose="05000000000000000000" pitchFamily="2" charset="2"/>
              </a:rPr>
              <a:t>Nuc</a:t>
            </a:r>
            <a:r>
              <a:rPr lang="en-US" dirty="0">
                <a:sym typeface="Wingdings" panose="05000000000000000000" pitchFamily="2" charset="2"/>
              </a:rPr>
              <a:t> if too small</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53</a:t>
            </a:fld>
            <a:endParaRPr lang="en-US" dirty="0"/>
          </a:p>
        </p:txBody>
      </p:sp>
      <p:pic>
        <p:nvPicPr>
          <p:cNvPr id="5" name="Picture 4">
            <a:extLst>
              <a:ext uri="{FF2B5EF4-FFF2-40B4-BE49-F238E27FC236}">
                <a16:creationId xmlns:a16="http://schemas.microsoft.com/office/drawing/2014/main" id="{C687D334-BE1F-4231-8E89-B3CC20348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732894" y="2647665"/>
            <a:ext cx="4667535" cy="3500651"/>
          </a:xfrm>
          <a:prstGeom prst="rect">
            <a:avLst/>
          </a:prstGeom>
        </p:spPr>
      </p:pic>
    </p:spTree>
    <p:extLst>
      <p:ext uri="{BB962C8B-B14F-4D97-AF65-F5344CB8AC3E}">
        <p14:creationId xmlns:p14="http://schemas.microsoft.com/office/powerpoint/2010/main" val="4007611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AC0A74A0-EE94-4CF0-8D65-C642B453222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DC476DCF-4718-4266-AECB-FAD0C95E6376}"/>
              </a:ext>
            </a:extLst>
          </p:cNvPr>
          <p:cNvSpPr>
            <a:spLocks noGrp="1"/>
          </p:cNvSpPr>
          <p:nvPr>
            <p:ph type="ctrTitle"/>
          </p:nvPr>
        </p:nvSpPr>
        <p:spPr>
          <a:xfrm>
            <a:off x="330630" y="3786590"/>
            <a:ext cx="4039042" cy="2250807"/>
          </a:xfrm>
        </p:spPr>
        <p:txBody>
          <a:bodyPr/>
          <a:lstStyle/>
          <a:p>
            <a:r>
              <a:rPr lang="en-US" dirty="0"/>
              <a:t>What if I want to Convert? </a:t>
            </a:r>
            <a:r>
              <a:rPr lang="en-US" dirty="0">
                <a:sym typeface="Wingdings" panose="05000000000000000000" pitchFamily="2" charset="2"/>
              </a:rPr>
              <a:t></a:t>
            </a:r>
            <a:endParaRPr lang="en-US" dirty="0"/>
          </a:p>
        </p:txBody>
      </p:sp>
      <p:sp>
        <p:nvSpPr>
          <p:cNvPr id="4" name="Subtitle 3">
            <a:extLst>
              <a:ext uri="{FF2B5EF4-FFF2-40B4-BE49-F238E27FC236}">
                <a16:creationId xmlns:a16="http://schemas.microsoft.com/office/drawing/2014/main" id="{9973D513-464B-4439-A326-ADC35CF042B2}"/>
              </a:ext>
            </a:extLst>
          </p:cNvPr>
          <p:cNvSpPr>
            <a:spLocks noGrp="1"/>
          </p:cNvSpPr>
          <p:nvPr>
            <p:ph type="subTitle" idx="1"/>
          </p:nvPr>
        </p:nvSpPr>
        <p:spPr>
          <a:xfrm>
            <a:off x="520700" y="5538444"/>
            <a:ext cx="4000500" cy="997905"/>
          </a:xfrm>
        </p:spPr>
        <p:txBody>
          <a:bodyPr/>
          <a:lstStyle/>
          <a:p>
            <a:r>
              <a:rPr lang="en-US" dirty="0"/>
              <a:t>Just take off your top…. deep!</a:t>
            </a:r>
          </a:p>
          <a:p>
            <a:endParaRPr lang="en-US" dirty="0"/>
          </a:p>
        </p:txBody>
      </p:sp>
    </p:spTree>
    <p:extLst>
      <p:ext uri="{BB962C8B-B14F-4D97-AF65-F5344CB8AC3E}">
        <p14:creationId xmlns:p14="http://schemas.microsoft.com/office/powerpoint/2010/main" val="1322264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432000" y="165468"/>
            <a:ext cx="11328000" cy="432000"/>
          </a:xfrm>
        </p:spPr>
        <p:txBody>
          <a:bodyPr/>
          <a:lstStyle/>
          <a:p>
            <a:r>
              <a:rPr lang="en-US" dirty="0"/>
              <a:t>Converting to Single Deep Brood Chamber</a:t>
            </a:r>
          </a:p>
        </p:txBody>
      </p:sp>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432000" y="723509"/>
            <a:ext cx="7156532" cy="5668055"/>
          </a:xfrm>
        </p:spPr>
        <p:txBody>
          <a:bodyPr>
            <a:normAutofit/>
          </a:bodyPr>
          <a:lstStyle/>
          <a:p>
            <a:r>
              <a:rPr lang="en-US" sz="2400" dirty="0"/>
              <a:t>When? Probably could do it anytime.  But what are the best times?</a:t>
            </a:r>
          </a:p>
          <a:p>
            <a:pPr marL="552450" lvl="1" indent="-285750">
              <a:buFont typeface="Arial" panose="020B0604020202020204" pitchFamily="34" charset="0"/>
              <a:buChar char="•"/>
            </a:pPr>
            <a:r>
              <a:rPr lang="en-US" sz="2000" dirty="0"/>
              <a:t>Early Spring – Making your splits </a:t>
            </a:r>
          </a:p>
          <a:p>
            <a:pPr marL="828675" lvl="2" indent="-285750">
              <a:buFont typeface="Arial" panose="020B0604020202020204" pitchFamily="34" charset="0"/>
              <a:buChar char="•"/>
            </a:pPr>
            <a:r>
              <a:rPr lang="en-US" sz="1800" dirty="0"/>
              <a:t>Divide resources and brood evenly </a:t>
            </a:r>
          </a:p>
          <a:p>
            <a:pPr marL="828675" lvl="2" indent="-285750">
              <a:buFont typeface="Arial" panose="020B0604020202020204" pitchFamily="34" charset="0"/>
              <a:buChar char="•"/>
            </a:pPr>
            <a:r>
              <a:rPr lang="en-US" sz="1800" dirty="0"/>
              <a:t>Buy or raise your own queen to add to QLess hive</a:t>
            </a:r>
          </a:p>
          <a:p>
            <a:pPr marL="552450" lvl="1" indent="-285750">
              <a:buFont typeface="Arial" panose="020B0604020202020204" pitchFamily="34" charset="0"/>
              <a:buChar char="•"/>
            </a:pPr>
            <a:r>
              <a:rPr lang="en-US" sz="2000" dirty="0"/>
              <a:t>Early Fall – Before queens are sold out</a:t>
            </a:r>
          </a:p>
          <a:p>
            <a:pPr marL="828675" lvl="2" indent="-285750">
              <a:buFont typeface="Arial" panose="020B0604020202020204" pitchFamily="34" charset="0"/>
              <a:buChar char="•"/>
            </a:pPr>
            <a:r>
              <a:rPr lang="en-US" sz="1800" dirty="0"/>
              <a:t>Divide resources and brood evenly </a:t>
            </a:r>
          </a:p>
          <a:p>
            <a:pPr marL="828675" lvl="2" indent="-285750">
              <a:buFont typeface="Arial" panose="020B0604020202020204" pitchFamily="34" charset="0"/>
              <a:buChar char="•"/>
            </a:pPr>
            <a:r>
              <a:rPr lang="en-US" sz="1800" dirty="0"/>
              <a:t>Get a queen or raise your own. </a:t>
            </a:r>
          </a:p>
          <a:p>
            <a:pPr marL="828675" lvl="2" indent="-285750">
              <a:buFont typeface="Arial" panose="020B0604020202020204" pitchFamily="34" charset="0"/>
              <a:buChar char="•"/>
            </a:pPr>
            <a:r>
              <a:rPr lang="en-US" sz="1800" dirty="0"/>
              <a:t>Make sure you have enough resources (3-4 even 6 frames of honey)</a:t>
            </a:r>
          </a:p>
          <a:p>
            <a:r>
              <a:rPr lang="en-US" sz="2400" dirty="0"/>
              <a:t>Any other time – Configure original/source hive to have at least 2 resource frames on the outside, 6-8 frames of brood</a:t>
            </a:r>
          </a:p>
          <a:p>
            <a:pPr marL="552450" lvl="1" indent="-285750">
              <a:buFont typeface="Arial" panose="020B0604020202020204" pitchFamily="34" charset="0"/>
              <a:buChar char="•"/>
            </a:pPr>
            <a:r>
              <a:rPr lang="en-US" sz="2000" dirty="0" err="1"/>
              <a:t>Nuc</a:t>
            </a:r>
            <a:r>
              <a:rPr lang="en-US" sz="2000" dirty="0"/>
              <a:t> or Second hive – “Beekeeping in Coastal California,” Jeremy Rose “3-5-7” rule for splits:</a:t>
            </a:r>
          </a:p>
          <a:p>
            <a:pPr marL="828675" lvl="2" indent="-285750">
              <a:buFont typeface="Arial" panose="020B0604020202020204" pitchFamily="34" charset="0"/>
              <a:buChar char="•"/>
            </a:pPr>
            <a:r>
              <a:rPr lang="en-US" sz="1800" dirty="0"/>
              <a:t>May - 3 Frames of Brood</a:t>
            </a:r>
          </a:p>
          <a:p>
            <a:pPr marL="828675" lvl="2" indent="-285750">
              <a:buFont typeface="Arial" panose="020B0604020202020204" pitchFamily="34" charset="0"/>
              <a:buChar char="•"/>
            </a:pPr>
            <a:r>
              <a:rPr lang="en-US" sz="1800" dirty="0"/>
              <a:t>June - 5 Frames of Brood</a:t>
            </a:r>
          </a:p>
          <a:p>
            <a:pPr marL="828675" lvl="2" indent="-285750">
              <a:buFont typeface="Arial" panose="020B0604020202020204" pitchFamily="34" charset="0"/>
              <a:buChar char="•"/>
            </a:pPr>
            <a:r>
              <a:rPr lang="en-US" sz="1800" dirty="0"/>
              <a:t>July - 7 Frames of Brood</a:t>
            </a:r>
          </a:p>
          <a:p>
            <a:endParaRPr lang="en-US" sz="2400" dirty="0"/>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55</a:t>
            </a:fld>
            <a:endParaRPr lang="en-US" dirty="0"/>
          </a:p>
        </p:txBody>
      </p:sp>
      <p:pic>
        <p:nvPicPr>
          <p:cNvPr id="5" name="Picture 4">
            <a:extLst>
              <a:ext uri="{FF2B5EF4-FFF2-40B4-BE49-F238E27FC236}">
                <a16:creationId xmlns:a16="http://schemas.microsoft.com/office/drawing/2014/main" id="{C687D334-BE1F-4231-8E89-B3CC20348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7646823" y="1678674"/>
            <a:ext cx="3925502" cy="2944126"/>
          </a:xfrm>
          <a:prstGeom prst="rect">
            <a:avLst/>
          </a:prstGeom>
        </p:spPr>
      </p:pic>
      <p:sp>
        <p:nvSpPr>
          <p:cNvPr id="4" name="Rectangle 3">
            <a:extLst>
              <a:ext uri="{FF2B5EF4-FFF2-40B4-BE49-F238E27FC236}">
                <a16:creationId xmlns:a16="http://schemas.microsoft.com/office/drawing/2014/main" id="{E46F5550-127A-43A5-842E-92810784CE4F}"/>
              </a:ext>
            </a:extLst>
          </p:cNvPr>
          <p:cNvSpPr/>
          <p:nvPr/>
        </p:nvSpPr>
        <p:spPr>
          <a:xfrm>
            <a:off x="4026012" y="5179327"/>
            <a:ext cx="3754721" cy="923330"/>
          </a:xfrm>
          <a:prstGeom prst="rect">
            <a:avLst/>
          </a:prstGeom>
        </p:spPr>
        <p:txBody>
          <a:bodyPr wrap="square">
            <a:spAutoFit/>
          </a:bodyPr>
          <a:lstStyle/>
          <a:p>
            <a:r>
              <a:rPr lang="en-US" dirty="0"/>
              <a:t>Cf. “Beekeeping 2.5” by Joe Lewis </a:t>
            </a:r>
            <a:r>
              <a:rPr lang="en-US" dirty="0">
                <a:hlinkClick r:id="rId3"/>
              </a:rPr>
              <a:t>http://www.susquehannabeekeepers.com/pdfs/LJ_Beekeeping_2.5.pdf</a:t>
            </a:r>
            <a:endParaRPr lang="en-US" dirty="0"/>
          </a:p>
        </p:txBody>
      </p:sp>
      <p:sp>
        <p:nvSpPr>
          <p:cNvPr id="7" name="TextBox 6">
            <a:extLst>
              <a:ext uri="{FF2B5EF4-FFF2-40B4-BE49-F238E27FC236}">
                <a16:creationId xmlns:a16="http://schemas.microsoft.com/office/drawing/2014/main" id="{75F847FC-6F15-6137-B078-CD306249A004}"/>
              </a:ext>
            </a:extLst>
          </p:cNvPr>
          <p:cNvSpPr txBox="1"/>
          <p:nvPr/>
        </p:nvSpPr>
        <p:spPr>
          <a:xfrm>
            <a:off x="387926" y="6301760"/>
            <a:ext cx="9578110" cy="646331"/>
          </a:xfrm>
          <a:prstGeom prst="rect">
            <a:avLst/>
          </a:prstGeom>
          <a:noFill/>
        </p:spPr>
        <p:txBody>
          <a:bodyPr wrap="square" rtlCol="0">
            <a:spAutoFit/>
          </a:bodyPr>
          <a:lstStyle/>
          <a:p>
            <a:r>
              <a:rPr lang="en-US" sz="1800" dirty="0"/>
              <a:t>Use of Slatted Rack and Top Vent Boxes aren’t necessary but nice to have</a:t>
            </a:r>
          </a:p>
          <a:p>
            <a:endParaRPr lang="en-US" dirty="0"/>
          </a:p>
        </p:txBody>
      </p:sp>
    </p:spTree>
    <p:extLst>
      <p:ext uri="{BB962C8B-B14F-4D97-AF65-F5344CB8AC3E}">
        <p14:creationId xmlns:p14="http://schemas.microsoft.com/office/powerpoint/2010/main" val="1895956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3168093" y="180569"/>
            <a:ext cx="11328000" cy="432000"/>
          </a:xfrm>
        </p:spPr>
        <p:txBody>
          <a:bodyPr/>
          <a:lstStyle/>
          <a:p>
            <a:r>
              <a:rPr lang="en-US" dirty="0"/>
              <a:t>Resources and References</a:t>
            </a:r>
          </a:p>
        </p:txBody>
      </p:sp>
      <p:sp>
        <p:nvSpPr>
          <p:cNvPr id="3" name="Text Placeholder 2">
            <a:extLst>
              <a:ext uri="{FF2B5EF4-FFF2-40B4-BE49-F238E27FC236}">
                <a16:creationId xmlns:a16="http://schemas.microsoft.com/office/drawing/2014/main" id="{F204AFD2-303D-4B48-AA3E-C96B74D8127A}"/>
              </a:ext>
            </a:extLst>
          </p:cNvPr>
          <p:cNvSpPr>
            <a:spLocks noGrp="1"/>
          </p:cNvSpPr>
          <p:nvPr>
            <p:ph type="body" sz="quarter" idx="32"/>
          </p:nvPr>
        </p:nvSpPr>
        <p:spPr>
          <a:xfrm>
            <a:off x="680707" y="612569"/>
            <a:ext cx="11511293" cy="5138042"/>
          </a:xfrm>
        </p:spPr>
        <p:txBody>
          <a:bodyPr/>
          <a:lstStyle/>
          <a:p>
            <a:pPr marL="285750" indent="-285750">
              <a:buFont typeface="Arial" panose="020B0604020202020204" pitchFamily="34" charset="0"/>
              <a:buChar char="•"/>
            </a:pPr>
            <a:r>
              <a:rPr lang="en-US" sz="2400" dirty="0" err="1"/>
              <a:t>Youtube</a:t>
            </a:r>
            <a:r>
              <a:rPr lang="en-US" sz="2400" dirty="0"/>
              <a:t> –</a:t>
            </a:r>
          </a:p>
          <a:p>
            <a:pPr marL="552450" lvl="1" indent="-285750">
              <a:buFont typeface="Arial" panose="020B0604020202020204" pitchFamily="34" charset="0"/>
              <a:buChar char="•"/>
            </a:pPr>
            <a:r>
              <a:rPr lang="en-US" sz="2000" dirty="0"/>
              <a:t>University of Guelph Honey Bee Research Centre</a:t>
            </a:r>
          </a:p>
          <a:p>
            <a:pPr lvl="2"/>
            <a:r>
              <a:rPr lang="en-US" sz="1800" dirty="0">
                <a:hlinkClick r:id="rId2"/>
              </a:rPr>
              <a:t>https://www.youtube.com/c/UoGHoneyBeeResearchCentre</a:t>
            </a:r>
            <a:endParaRPr lang="en-US" sz="1800" dirty="0"/>
          </a:p>
          <a:p>
            <a:pPr marL="552450" lvl="1" indent="-285750">
              <a:buFont typeface="Arial" panose="020B0604020202020204" pitchFamily="34" charset="0"/>
              <a:buChar char="•"/>
            </a:pPr>
            <a:r>
              <a:rPr lang="en-US" sz="2000" dirty="0"/>
              <a:t>Devan </a:t>
            </a:r>
            <a:r>
              <a:rPr lang="en-US" sz="2000" dirty="0" err="1"/>
              <a:t>Rawn</a:t>
            </a:r>
            <a:endParaRPr lang="en-US" sz="2000" dirty="0"/>
          </a:p>
          <a:p>
            <a:pPr marL="828675" lvl="2" indent="-285750">
              <a:buFont typeface="Arial" panose="020B0604020202020204" pitchFamily="34" charset="0"/>
              <a:buChar char="•"/>
            </a:pPr>
            <a:r>
              <a:rPr lang="en-US" sz="1800" dirty="0">
                <a:hlinkClick r:id="rId3"/>
              </a:rPr>
              <a:t>https://www.youtube.com/@DevanRawn</a:t>
            </a:r>
            <a:endParaRPr lang="en-US" sz="1800" dirty="0"/>
          </a:p>
          <a:p>
            <a:pPr marL="552450" lvl="1" indent="-285750">
              <a:buFont typeface="Arial" panose="020B0604020202020204" pitchFamily="34" charset="0"/>
              <a:buChar char="•"/>
            </a:pPr>
            <a:r>
              <a:rPr lang="en-US" sz="2000" dirty="0"/>
              <a:t>Bob Binnie, </a:t>
            </a:r>
            <a:r>
              <a:rPr lang="en-US" sz="2000" dirty="0" err="1"/>
              <a:t>Kamon</a:t>
            </a:r>
            <a:r>
              <a:rPr lang="en-US" sz="2000" dirty="0"/>
              <a:t> Reynolds, Jeff </a:t>
            </a:r>
            <a:r>
              <a:rPr lang="en-US" sz="2000" dirty="0" err="1"/>
              <a:t>Horchoff</a:t>
            </a:r>
            <a:r>
              <a:rPr lang="en-US" sz="2000" dirty="0"/>
              <a:t>, David Burns</a:t>
            </a:r>
          </a:p>
          <a:p>
            <a:pPr marL="5524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Facebook – </a:t>
            </a:r>
          </a:p>
          <a:p>
            <a:pPr marL="552450" lvl="1" indent="-285750">
              <a:buFont typeface="Arial" panose="020B0604020202020204" pitchFamily="34" charset="0"/>
              <a:buChar char="•"/>
            </a:pPr>
            <a:r>
              <a:rPr lang="en-US" sz="2000" dirty="0"/>
              <a:t>Dallas Area Beekeepers</a:t>
            </a:r>
          </a:p>
          <a:p>
            <a:pPr marL="552450" lvl="1" indent="-285750">
              <a:buFont typeface="Arial" panose="020B0604020202020204" pitchFamily="34" charset="0"/>
              <a:buChar char="•"/>
            </a:pPr>
            <a:r>
              <a:rPr lang="en-US" sz="2000" dirty="0"/>
              <a:t>Texas Friendly Beekeepers</a:t>
            </a:r>
          </a:p>
          <a:p>
            <a:pPr marL="552450" lvl="1" indent="-285750">
              <a:buFont typeface="Arial" panose="020B0604020202020204" pitchFamily="34" charset="0"/>
              <a:buChar char="•"/>
            </a:pPr>
            <a:r>
              <a:rPr lang="en-US" sz="2000" dirty="0"/>
              <a:t>Honey Bee Single Brood Chamber Management</a:t>
            </a:r>
          </a:p>
          <a:p>
            <a:pPr marL="5524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dirty="0"/>
              <a:t>Honey Bee Suite – </a:t>
            </a:r>
            <a:r>
              <a:rPr lang="en-US" sz="2400" dirty="0">
                <a:hlinkClick r:id="rId4"/>
              </a:rPr>
              <a:t>www.honeybeesuite.com</a:t>
            </a:r>
            <a:endParaRPr lang="en-US" sz="2400" dirty="0"/>
          </a:p>
          <a:p>
            <a:pPr marL="285750" indent="-285750">
              <a:buFont typeface="Arial" panose="020B0604020202020204" pitchFamily="34" charset="0"/>
              <a:buChar char="•"/>
            </a:pPr>
            <a:r>
              <a:rPr lang="en-US" sz="2400" dirty="0"/>
              <a:t>Texas Bee Supply – </a:t>
            </a:r>
            <a:r>
              <a:rPr lang="en-US" sz="2400" dirty="0" err="1"/>
              <a:t>Youtube</a:t>
            </a:r>
            <a:r>
              <a:rPr lang="en-US" sz="2400" dirty="0"/>
              <a:t>, Monthly Seminars</a:t>
            </a:r>
          </a:p>
          <a:p>
            <a:pPr marL="285750" indent="-285750">
              <a:buFont typeface="Arial" panose="020B0604020202020204" pitchFamily="34" charset="0"/>
              <a:buChar char="•"/>
            </a:pPr>
            <a:r>
              <a:rPr lang="en-US" sz="2400" dirty="0"/>
              <a:t>“Beekeeping 2.5” by Joe Lewis </a:t>
            </a:r>
            <a:r>
              <a:rPr lang="en-US" sz="2400" dirty="0">
                <a:hlinkClick r:id="rId5"/>
              </a:rPr>
              <a:t>http://www.susquehannabeekeepers.com/pdfs/LJ_Beekeeping_2.5.pdf</a:t>
            </a:r>
            <a:endParaRPr lang="en-US" sz="2400" dirty="0"/>
          </a:p>
          <a:p>
            <a:endParaRPr lang="en-US" dirty="0"/>
          </a:p>
          <a:p>
            <a:pPr marL="285750" indent="-285750">
              <a:buFont typeface="Arial" panose="020B0604020202020204" pitchFamily="34" charset="0"/>
              <a:buChar char="•"/>
            </a:pPr>
            <a:endParaRPr lang="en-US" dirty="0"/>
          </a:p>
          <a:p>
            <a:pPr marL="552450" lvl="1" indent="-2857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56</a:t>
            </a:fld>
            <a:endParaRPr lang="en-US" dirty="0"/>
          </a:p>
        </p:txBody>
      </p:sp>
      <p:pic>
        <p:nvPicPr>
          <p:cNvPr id="8" name="Picture 7">
            <a:extLst>
              <a:ext uri="{FF2B5EF4-FFF2-40B4-BE49-F238E27FC236}">
                <a16:creationId xmlns:a16="http://schemas.microsoft.com/office/drawing/2014/main" id="{8D25ECA7-E89C-44E7-B0CB-037D213124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9743" y="834866"/>
            <a:ext cx="3553127" cy="4737502"/>
          </a:xfrm>
          <a:prstGeom prst="rect">
            <a:avLst/>
          </a:prstGeom>
        </p:spPr>
      </p:pic>
    </p:spTree>
    <p:extLst>
      <p:ext uri="{BB962C8B-B14F-4D97-AF65-F5344CB8AC3E}">
        <p14:creationId xmlns:p14="http://schemas.microsoft.com/office/powerpoint/2010/main" val="4079173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A6385448-B65E-496B-A60C-D54A201A30C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1354303" y="3842399"/>
            <a:ext cx="846997" cy="2200275"/>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1359065" y="5556894"/>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p:txBody>
          <a:bodyPr/>
          <a:lstStyle/>
          <a:p>
            <a:r>
              <a:rPr lang="en-US" dirty="0"/>
              <a:t>Thank You</a:t>
            </a: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p:txBody>
          <a:bodyPr/>
          <a:lstStyle/>
          <a:p>
            <a:r>
              <a:rPr lang="en-US" dirty="0"/>
              <a:t>Reuben Chen</a:t>
            </a:r>
          </a:p>
        </p:txBody>
      </p:sp>
      <p:pic>
        <p:nvPicPr>
          <p:cNvPr id="10"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78512" y="4223565"/>
            <a:ext cx="218900" cy="218900"/>
          </a:xfrm>
          <a:prstGeom prst="rect">
            <a:avLst/>
          </a:prstGeom>
        </p:spPr>
      </p:pic>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p:txBody>
          <a:bodyPr/>
          <a:lstStyle/>
          <a:p>
            <a:r>
              <a:rPr lang="en-US" dirty="0"/>
              <a:t>972-646-0707</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78512" y="4615862"/>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p:txBody>
          <a:bodyPr/>
          <a:lstStyle/>
          <a:p>
            <a:r>
              <a:rPr lang="en-US" dirty="0"/>
              <a:t>reubchen@gmail.com</a:t>
            </a:r>
          </a:p>
        </p:txBody>
      </p:sp>
      <p:sp>
        <p:nvSpPr>
          <p:cNvPr id="22" name="Text Placeholder 21">
            <a:extLst>
              <a:ext uri="{FF2B5EF4-FFF2-40B4-BE49-F238E27FC236}">
                <a16:creationId xmlns:a16="http://schemas.microsoft.com/office/drawing/2014/main" id="{43DBE4D9-1044-49A3-ABD5-477041FF2B63}"/>
              </a:ext>
            </a:extLst>
          </p:cNvPr>
          <p:cNvSpPr>
            <a:spLocks noGrp="1"/>
          </p:cNvSpPr>
          <p:nvPr>
            <p:ph type="body" sz="quarter" idx="18"/>
          </p:nvPr>
        </p:nvSpPr>
        <p:spPr/>
        <p:txBody>
          <a:bodyPr/>
          <a:lstStyle/>
          <a:p>
            <a:r>
              <a:rPr lang="en-US" dirty="0"/>
              <a:t>Petra </a:t>
            </a:r>
            <a:r>
              <a:rPr lang="en-US" dirty="0" err="1"/>
              <a:t>Melle</a:t>
            </a:r>
            <a:r>
              <a:rPr lang="en-US" dirty="0"/>
              <a:t> Honey</a:t>
            </a:r>
          </a:p>
        </p:txBody>
      </p:sp>
      <p:pic>
        <p:nvPicPr>
          <p:cNvPr id="3" name="Picture 2">
            <a:extLst>
              <a:ext uri="{FF2B5EF4-FFF2-40B4-BE49-F238E27FC236}">
                <a16:creationId xmlns:a16="http://schemas.microsoft.com/office/drawing/2014/main" id="{6DE5ADFE-B3F8-455A-8A8D-A15343E293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84578" y="160267"/>
            <a:ext cx="2703173" cy="2637811"/>
          </a:xfrm>
          <a:prstGeom prst="rect">
            <a:avLst/>
          </a:prstGeom>
        </p:spPr>
      </p:pic>
    </p:spTree>
    <p:extLst>
      <p:ext uri="{BB962C8B-B14F-4D97-AF65-F5344CB8AC3E}">
        <p14:creationId xmlns:p14="http://schemas.microsoft.com/office/powerpoint/2010/main" val="415367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AA99F-B0D4-48B5-9449-8745BC70357F}"/>
              </a:ext>
            </a:extLst>
          </p:cNvPr>
          <p:cNvSpPr>
            <a:spLocks noGrp="1"/>
          </p:cNvSpPr>
          <p:nvPr>
            <p:ph type="sldNum" sz="quarter" idx="13"/>
          </p:nvPr>
        </p:nvSpPr>
        <p:spPr/>
        <p:txBody>
          <a:bodyPr/>
          <a:lstStyle/>
          <a:p>
            <a:fld id="{19B51A1E-902D-48AF-9020-955120F399B6}" type="slidenum">
              <a:rPr lang="en-US" noProof="0" smtClean="0"/>
              <a:pPr/>
              <a:t>6</a:t>
            </a:fld>
            <a:endParaRPr lang="en-US" noProof="0" dirty="0"/>
          </a:p>
        </p:txBody>
      </p:sp>
      <p:sp>
        <p:nvSpPr>
          <p:cNvPr id="3" name="Title 2">
            <a:extLst>
              <a:ext uri="{FF2B5EF4-FFF2-40B4-BE49-F238E27FC236}">
                <a16:creationId xmlns:a16="http://schemas.microsoft.com/office/drawing/2014/main" id="{F5C46054-68C3-48EF-8DF9-61A4A009CAC0}"/>
              </a:ext>
            </a:extLst>
          </p:cNvPr>
          <p:cNvSpPr>
            <a:spLocks noGrp="1"/>
          </p:cNvSpPr>
          <p:nvPr>
            <p:ph type="title"/>
          </p:nvPr>
        </p:nvSpPr>
        <p:spPr/>
        <p:txBody>
          <a:bodyPr/>
          <a:lstStyle/>
          <a:p>
            <a:r>
              <a:rPr lang="en-US" dirty="0"/>
              <a:t>Apiary at Night!</a:t>
            </a:r>
          </a:p>
        </p:txBody>
      </p:sp>
      <p:sp>
        <p:nvSpPr>
          <p:cNvPr id="4" name="Text Placeholder 3">
            <a:extLst>
              <a:ext uri="{FF2B5EF4-FFF2-40B4-BE49-F238E27FC236}">
                <a16:creationId xmlns:a16="http://schemas.microsoft.com/office/drawing/2014/main" id="{AA1A2123-1891-4DE0-AF00-BEDD40B3832D}"/>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8EB48D9C-468D-48C8-A157-42903F360A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2563" y="1142327"/>
            <a:ext cx="10510157" cy="4856589"/>
          </a:xfrm>
          <a:prstGeom prst="rect">
            <a:avLst/>
          </a:prstGeom>
        </p:spPr>
      </p:pic>
      <p:sp>
        <p:nvSpPr>
          <p:cNvPr id="9" name="Oval 8">
            <a:extLst>
              <a:ext uri="{FF2B5EF4-FFF2-40B4-BE49-F238E27FC236}">
                <a16:creationId xmlns:a16="http://schemas.microsoft.com/office/drawing/2014/main" id="{3CD30BB6-C28E-422A-9891-F428781A00B7}"/>
              </a:ext>
            </a:extLst>
          </p:cNvPr>
          <p:cNvSpPr/>
          <p:nvPr/>
        </p:nvSpPr>
        <p:spPr>
          <a:xfrm>
            <a:off x="7078437" y="5282293"/>
            <a:ext cx="1445078" cy="5715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47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E2C7E0-9B9C-9790-0877-B498D4C9D9D9}"/>
              </a:ext>
            </a:extLst>
          </p:cNvPr>
          <p:cNvSpPr>
            <a:spLocks noGrp="1"/>
          </p:cNvSpPr>
          <p:nvPr>
            <p:ph type="sldNum" sz="quarter" idx="13"/>
          </p:nvPr>
        </p:nvSpPr>
        <p:spPr/>
        <p:txBody>
          <a:bodyPr/>
          <a:lstStyle/>
          <a:p>
            <a:fld id="{19B51A1E-902D-48AF-9020-955120F399B6}" type="slidenum">
              <a:rPr lang="en-US" noProof="0" smtClean="0"/>
              <a:pPr/>
              <a:t>7</a:t>
            </a:fld>
            <a:endParaRPr lang="en-US" noProof="0" dirty="0"/>
          </a:p>
        </p:txBody>
      </p:sp>
      <p:sp>
        <p:nvSpPr>
          <p:cNvPr id="3" name="Title 2">
            <a:extLst>
              <a:ext uri="{FF2B5EF4-FFF2-40B4-BE49-F238E27FC236}">
                <a16:creationId xmlns:a16="http://schemas.microsoft.com/office/drawing/2014/main" id="{B282CB0B-4191-8B6B-7F03-A0EBB2ADCD9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059D05C-7EE2-81FF-9AC1-27A0DB813CD8}"/>
              </a:ext>
            </a:extLst>
          </p:cNvPr>
          <p:cNvSpPr>
            <a:spLocks noGrp="1"/>
          </p:cNvSpPr>
          <p:nvPr>
            <p:ph type="body" sz="quarter" idx="14"/>
          </p:nvPr>
        </p:nvSpPr>
        <p:spPr/>
        <p:txBody>
          <a:bodyPr/>
          <a:lstStyle/>
          <a:p>
            <a:r>
              <a:rPr lang="en-US" dirty="0"/>
              <a:t>So What is </a:t>
            </a:r>
          </a:p>
          <a:p>
            <a:r>
              <a:rPr lang="en-US" dirty="0"/>
              <a:t>Single Brood Chamber Management?</a:t>
            </a:r>
          </a:p>
        </p:txBody>
      </p:sp>
    </p:spTree>
    <p:extLst>
      <p:ext uri="{BB962C8B-B14F-4D97-AF65-F5344CB8AC3E}">
        <p14:creationId xmlns:p14="http://schemas.microsoft.com/office/powerpoint/2010/main" val="797228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1999" y="432000"/>
            <a:ext cx="9693075" cy="432000"/>
          </a:xfrm>
        </p:spPr>
        <p:txBody>
          <a:bodyPr/>
          <a:lstStyle/>
          <a:p>
            <a:r>
              <a:rPr lang="en-US" dirty="0"/>
              <a:t>What is Single Brood Chamber Management? </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85996" y="1094477"/>
            <a:ext cx="5472000" cy="1821595"/>
          </a:xfrm>
        </p:spPr>
        <p:txBody>
          <a:bodyPr/>
          <a:lstStyle/>
          <a:p>
            <a:r>
              <a:rPr lang="en-US" sz="2500" dirty="0"/>
              <a:t>Beekeeping with an emphasis on consistently maintaining the brood and queen EXCLUSIVELY in a single Deep hive body; </a:t>
            </a:r>
            <a:r>
              <a:rPr lang="en-US" sz="2500" b="1" dirty="0"/>
              <a:t>INCLUDING the winter months. </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773026" y="2618521"/>
            <a:ext cx="5560662" cy="3933281"/>
          </a:xfrm>
        </p:spPr>
        <p:txBody>
          <a:bodyPr/>
          <a:lstStyle/>
          <a:p>
            <a:r>
              <a:rPr lang="en-US" sz="2000" dirty="0"/>
              <a:t>Honey Super sizes can vary between Deeps, Mediums, or Shallows. Beekeeper’s choice. It doesn’t matter what’s above.</a:t>
            </a:r>
          </a:p>
          <a:p>
            <a:r>
              <a:rPr lang="en-US" sz="2000" dirty="0"/>
              <a:t>Queen Excluders are required during the flow. </a:t>
            </a:r>
          </a:p>
          <a:p>
            <a:r>
              <a:rPr lang="en-US" sz="2000" dirty="0"/>
              <a:t>Possible use of Vent Boxes or Slatted Racks (more later)</a:t>
            </a:r>
          </a:p>
          <a:p>
            <a:r>
              <a:rPr lang="en-US" sz="2000" dirty="0"/>
              <a:t>I do not know if this will work with 7-frame or 8-frame deeps. But the method is similar.</a:t>
            </a:r>
          </a:p>
          <a:p>
            <a:endParaRPr lang="en-US" sz="2000" dirty="0"/>
          </a:p>
          <a:p>
            <a:pPr marL="0" indent="0">
              <a:buNone/>
            </a:pPr>
            <a:r>
              <a:rPr lang="en-US" sz="1600" dirty="0"/>
              <a:t>NB: Anytime absolutes are used, assume there’s always exceptions and a good way to learn is to always ask, “Why?”</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8010966" y="663606"/>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F28CDBF8-0191-43F9-98FE-B98B08813979}"/>
              </a:ext>
              <a:ext uri="{C183D7F6-B498-43B3-948B-1728B52AA6E4}">
                <adec:decorative xmlns:adec="http://schemas.microsoft.com/office/drawing/2017/decorative" val="1"/>
              </a:ext>
            </a:extLst>
          </p:cNvPr>
          <p:cNvSpPr>
            <a:spLocks noChangeAspect="1"/>
          </p:cNvSpPr>
          <p:nvPr/>
        </p:nvSpPr>
        <p:spPr bwMode="auto">
          <a:xfrm>
            <a:off x="7826418" y="1947370"/>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8</a:t>
            </a:fld>
            <a:endParaRPr lang="en-US" dirty="0"/>
          </a:p>
        </p:txBody>
      </p:sp>
      <p:pic>
        <p:nvPicPr>
          <p:cNvPr id="1026" name="Picture 2" descr="Buy BestEquip Langstroth Beehive Frame 3 Layer Bee Hive House 2 Deep 1 ...">
            <a:extLst>
              <a:ext uri="{FF2B5EF4-FFF2-40B4-BE49-F238E27FC236}">
                <a16:creationId xmlns:a16="http://schemas.microsoft.com/office/drawing/2014/main" id="{096937FA-4BBF-4593-8457-7DF935D7855F}"/>
              </a:ext>
            </a:extLst>
          </p:cNvPr>
          <p:cNvPicPr>
            <a:picLocks noGrp="1" noChangeAspect="1" noChangeArrowheads="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bwMode="auto">
          <a:xfrm>
            <a:off x="8378354" y="2283548"/>
            <a:ext cx="2492061" cy="220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38BC7D1-F497-4641-B0D4-B3A6816E53E4}"/>
              </a:ext>
            </a:extLst>
          </p:cNvPr>
          <p:cNvPicPr>
            <a:picLocks noChangeAspect="1"/>
          </p:cNvPicPr>
          <p:nvPr/>
        </p:nvPicPr>
        <p:blipFill>
          <a:blip r:embed="rId3"/>
          <a:stretch>
            <a:fillRect/>
          </a:stretch>
        </p:blipFill>
        <p:spPr>
          <a:xfrm>
            <a:off x="7590293" y="4206862"/>
            <a:ext cx="3467373" cy="1927859"/>
          </a:xfrm>
          <a:prstGeom prst="rect">
            <a:avLst/>
          </a:prstGeom>
        </p:spPr>
      </p:pic>
      <p:pic>
        <p:nvPicPr>
          <p:cNvPr id="1028" name="Picture 4" descr="https://i.pinimg.com/originals/85/50/60/85506030d2043ceb0c9c53f7e85ab5c1.jpg">
            <a:extLst>
              <a:ext uri="{FF2B5EF4-FFF2-40B4-BE49-F238E27FC236}">
                <a16:creationId xmlns:a16="http://schemas.microsoft.com/office/drawing/2014/main" id="{B0D1D1A9-655E-4B33-A48D-A3BF4CECCA4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67"/>
          <a:stretch/>
        </p:blipFill>
        <p:spPr bwMode="auto">
          <a:xfrm>
            <a:off x="6720842" y="1269782"/>
            <a:ext cx="3315024" cy="134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46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FAB4748B-F532-4C70-827A-5FEA8C084327}"/>
              </a:ext>
              <a:ext uri="{C183D7F6-B498-43B3-948B-1728B52AA6E4}">
                <adec:decorative xmlns:adec="http://schemas.microsoft.com/office/drawing/2017/decorative" val="1"/>
              </a:ext>
            </a:extLst>
          </p:cNvPr>
          <p:cNvSpPr/>
          <p:nvPr/>
        </p:nvSpPr>
        <p:spPr>
          <a:xfrm rot="10800000">
            <a:off x="11391864" y="5548307"/>
            <a:ext cx="450092"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7425293" y="2408157"/>
            <a:ext cx="4459766" cy="3146839"/>
          </a:xfrm>
        </p:spPr>
        <p:txBody>
          <a:bodyPr/>
          <a:lstStyle/>
          <a:p>
            <a:r>
              <a:rPr lang="en-US" dirty="0"/>
              <a:t>Why Single Brood  Deeps?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586327" y="4054462"/>
            <a:ext cx="4000500" cy="997905"/>
          </a:xfrm>
        </p:spPr>
        <p:txBody>
          <a:bodyPr/>
          <a:lstStyle/>
          <a:p>
            <a:pPr algn="r"/>
            <a:r>
              <a:rPr lang="en-US" dirty="0"/>
              <a:t>Because I like them.</a:t>
            </a:r>
          </a:p>
        </p:txBody>
      </p:sp>
      <p:sp>
        <p:nvSpPr>
          <p:cNvPr id="15" name="Freeform 5">
            <a:extLst>
              <a:ext uri="{FF2B5EF4-FFF2-40B4-BE49-F238E27FC236}">
                <a16:creationId xmlns:a16="http://schemas.microsoft.com/office/drawing/2014/main" id="{7746F873-A4ED-4E4C-BB89-CA0FBB9E9582}"/>
              </a:ext>
              <a:ext uri="{C183D7F6-B498-43B3-948B-1728B52AA6E4}">
                <adec:decorative xmlns:adec="http://schemas.microsoft.com/office/drawing/2017/decorative" val="1"/>
              </a:ext>
            </a:extLst>
          </p:cNvPr>
          <p:cNvSpPr>
            <a:spLocks noChangeAspect="1"/>
          </p:cNvSpPr>
          <p:nvPr/>
        </p:nvSpPr>
        <p:spPr bwMode="auto">
          <a:xfrm>
            <a:off x="456656" y="5118766"/>
            <a:ext cx="751030" cy="65906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descr="Hollow accent block">
            <a:extLst>
              <a:ext uri="{FF2B5EF4-FFF2-40B4-BE49-F238E27FC236}">
                <a16:creationId xmlns:a16="http://schemas.microsoft.com/office/drawing/2014/main" id="{E0D7A780-33BC-4E68-9763-AB62376D5024}"/>
              </a:ext>
              <a:ext uri="{C183D7F6-B498-43B3-948B-1728B52AA6E4}">
                <adec:decorative xmlns:adec="http://schemas.microsoft.com/office/drawing/2017/decorative" val="1"/>
              </a:ext>
            </a:extLst>
          </p:cNvPr>
          <p:cNvSpPr>
            <a:spLocks noChangeAspect="1"/>
          </p:cNvSpPr>
          <p:nvPr/>
        </p:nvSpPr>
        <p:spPr bwMode="auto">
          <a:xfrm>
            <a:off x="1779027" y="1160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75000"/>
                <a:lumOff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a:lstStyle/>
          <a:p>
            <a:fld id="{19B51A1E-902D-48AF-9020-955120F399B6}" type="slidenum">
              <a:rPr lang="en-US" smtClean="0"/>
              <a:pPr/>
              <a:t>9</a:t>
            </a:fld>
            <a:endParaRPr lang="en-US" dirty="0"/>
          </a:p>
        </p:txBody>
      </p:sp>
      <p:pic>
        <p:nvPicPr>
          <p:cNvPr id="7" name="Picture Placeholder 6">
            <a:extLst>
              <a:ext uri="{FF2B5EF4-FFF2-40B4-BE49-F238E27FC236}">
                <a16:creationId xmlns:a16="http://schemas.microsoft.com/office/drawing/2014/main" id="{89363DCA-113A-48C6-ACDA-96838D538BA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1674644"/>
      </p:ext>
    </p:extLst>
  </p:cSld>
  <p:clrMapOvr>
    <a:masterClrMapping/>
  </p:clrMapOvr>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3_Geometric presentation_AAS_v3" id="{5F394A36-244E-477B-9B00-631A6705923C}" vid="{7FC6DB14-D4FF-4031-8ADB-F8536C0C40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Geometric presentation</Template>
  <TotalTime>0</TotalTime>
  <Words>5678</Words>
  <Application>Microsoft Macintosh PowerPoint</Application>
  <PresentationFormat>Widescreen</PresentationFormat>
  <Paragraphs>659</Paragraphs>
  <Slides>57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Corbel</vt:lpstr>
      <vt:lpstr>Times New Roman</vt:lpstr>
      <vt:lpstr>Wingdings</vt:lpstr>
      <vt:lpstr>Office Theme</vt:lpstr>
      <vt:lpstr>Single Brood Chamber Management – More Honey for the Money!</vt:lpstr>
      <vt:lpstr>My Qualifications….</vt:lpstr>
      <vt:lpstr>How did I get here?   First year of Beekeeping…</vt:lpstr>
      <vt:lpstr>How did I get here?   First year of Beekeeping</vt:lpstr>
      <vt:lpstr>Holy Family Apiary</vt:lpstr>
      <vt:lpstr>Apiary at Night!</vt:lpstr>
      <vt:lpstr>PowerPoint Presentation</vt:lpstr>
      <vt:lpstr>What is Single Brood Chamber Management? </vt:lpstr>
      <vt:lpstr>Why Single Brood  Deeps?</vt:lpstr>
      <vt:lpstr>Pros and Cons</vt:lpstr>
      <vt:lpstr>Pros and Cons</vt:lpstr>
      <vt:lpstr>Single Brood Chamber Management</vt:lpstr>
      <vt:lpstr>Biggest Issues - Swarms and Size of the Colony</vt:lpstr>
      <vt:lpstr>Summer Brood vs Winter Brood</vt:lpstr>
      <vt:lpstr>Biggest Issues w/ Single Deeps</vt:lpstr>
      <vt:lpstr>Biggest Issues w/ Single Deeps</vt:lpstr>
      <vt:lpstr>Increasing Space for Single Deeps - Slatted Rack</vt:lpstr>
      <vt:lpstr>Vent Box – Attic Box – Feeder Box – Quilt Box</vt:lpstr>
      <vt:lpstr>Less Bees = Less Honey?!?! NOPE!</vt:lpstr>
      <vt:lpstr>Over Wintering Protocol for Doubles</vt:lpstr>
      <vt:lpstr>Over Wintering Protocol for Single Deeps</vt:lpstr>
      <vt:lpstr>Single Brood Chamber Management</vt:lpstr>
      <vt:lpstr>Integrative Pest Management - Varroa</vt:lpstr>
      <vt:lpstr>Integrative Pest Management - Varroa</vt:lpstr>
      <vt:lpstr>My IPM for Varroa Mites: “I’m pseudo treatment-free.”</vt:lpstr>
      <vt:lpstr>Integrative Pest Management – Other Pests</vt:lpstr>
      <vt:lpstr>How do I run my hives?</vt:lpstr>
      <vt:lpstr>Disclaimer </vt:lpstr>
      <vt:lpstr>December 21 – Winter Solstice</vt:lpstr>
      <vt:lpstr>Winter Thermodynamics – Still Researching</vt:lpstr>
      <vt:lpstr>Youtube – Hive Hugger by Peggy DeSanto</vt:lpstr>
      <vt:lpstr>December 21 – Winter Solstice - January</vt:lpstr>
      <vt:lpstr>February </vt:lpstr>
      <vt:lpstr>Winter Cluster</vt:lpstr>
      <vt:lpstr>March 20 – Vernal Equinox</vt:lpstr>
      <vt:lpstr>April - Easter</vt:lpstr>
      <vt:lpstr>April - Splits</vt:lpstr>
      <vt:lpstr>May </vt:lpstr>
      <vt:lpstr>Super Weights!</vt:lpstr>
      <vt:lpstr>June 20 – Summer Solstice  </vt:lpstr>
      <vt:lpstr>July 4 – Extraction! </vt:lpstr>
      <vt:lpstr>July 4 – Extraction! </vt:lpstr>
      <vt:lpstr>Holy Family Apiary Hive Weights</vt:lpstr>
      <vt:lpstr>August – DEARTH!</vt:lpstr>
      <vt:lpstr>Got Pollen?</vt:lpstr>
      <vt:lpstr>September 20 Autumnal Equinox</vt:lpstr>
      <vt:lpstr>October – Winter Preparation</vt:lpstr>
      <vt:lpstr>October – Winter Preparation</vt:lpstr>
      <vt:lpstr>October – Winter Configuration Goal</vt:lpstr>
      <vt:lpstr>November through December – First Frost and Winter</vt:lpstr>
      <vt:lpstr>Over Wintering Protocol</vt:lpstr>
      <vt:lpstr>Basic Review of Seasons </vt:lpstr>
      <vt:lpstr>Basic Review of Seasons </vt:lpstr>
      <vt:lpstr>What if I want to Convert? </vt:lpstr>
      <vt:lpstr>Converting to Single Deep Brood Chamber</vt:lpstr>
      <vt:lpstr>Resources and 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2022-11-14T22:15:20Z</dcterms:created>
  <dcterms:modified xsi:type="dcterms:W3CDTF">2026-02-10T22:27:50Z</dcterms:modified>
</cp:coreProperties>
</file>